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6" r:id="rId3"/>
    <p:sldMasterId id="2147483667" r:id="rId4"/>
    <p:sldMasterId id="2147483668" r:id="rId5"/>
  </p:sldMasterIdLst>
  <p:notesMasterIdLst>
    <p:notesMasterId r:id="rId57"/>
  </p:notesMasterIdLst>
  <p:sldIdLst>
    <p:sldId id="256" r:id="rId6"/>
    <p:sldId id="257" r:id="rId7"/>
    <p:sldId id="258" r:id="rId8"/>
    <p:sldId id="259" r:id="rId9"/>
    <p:sldId id="261" r:id="rId10"/>
    <p:sldId id="262" r:id="rId11"/>
    <p:sldId id="263" r:id="rId12"/>
    <p:sldId id="305" r:id="rId13"/>
    <p:sldId id="264" r:id="rId14"/>
    <p:sldId id="265" r:id="rId15"/>
    <p:sldId id="266" r:id="rId16"/>
    <p:sldId id="267" r:id="rId17"/>
    <p:sldId id="268" r:id="rId18"/>
    <p:sldId id="269" r:id="rId19"/>
    <p:sldId id="270" r:id="rId20"/>
    <p:sldId id="271" r:id="rId21"/>
    <p:sldId id="272" r:id="rId22"/>
    <p:sldId id="301" r:id="rId23"/>
    <p:sldId id="273" r:id="rId24"/>
    <p:sldId id="274" r:id="rId25"/>
    <p:sldId id="275" r:id="rId26"/>
    <p:sldId id="276" r:id="rId27"/>
    <p:sldId id="277" r:id="rId28"/>
    <p:sldId id="306" r:id="rId29"/>
    <p:sldId id="278" r:id="rId30"/>
    <p:sldId id="279" r:id="rId31"/>
    <p:sldId id="280" r:id="rId32"/>
    <p:sldId id="281" r:id="rId33"/>
    <p:sldId id="282" r:id="rId34"/>
    <p:sldId id="284" r:id="rId35"/>
    <p:sldId id="300" r:id="rId36"/>
    <p:sldId id="285" r:id="rId37"/>
    <p:sldId id="286" r:id="rId38"/>
    <p:sldId id="287" r:id="rId39"/>
    <p:sldId id="288" r:id="rId40"/>
    <p:sldId id="308" r:id="rId41"/>
    <p:sldId id="289" r:id="rId42"/>
    <p:sldId id="290" r:id="rId43"/>
    <p:sldId id="291" r:id="rId44"/>
    <p:sldId id="292" r:id="rId45"/>
    <p:sldId id="302" r:id="rId46"/>
    <p:sldId id="304" r:id="rId47"/>
    <p:sldId id="293" r:id="rId48"/>
    <p:sldId id="299" r:id="rId49"/>
    <p:sldId id="303" r:id="rId50"/>
    <p:sldId id="309" r:id="rId51"/>
    <p:sldId id="294" r:id="rId52"/>
    <p:sldId id="295" r:id="rId53"/>
    <p:sldId id="296" r:id="rId54"/>
    <p:sldId id="297" r:id="rId55"/>
    <p:sldId id="298" r:id="rId5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3445"/>
    <p:restoredTop sz="85348"/>
  </p:normalViewPr>
  <p:slideViewPr>
    <p:cSldViewPr snapToGrid="0" snapToObjects="1">
      <p:cViewPr varScale="1">
        <p:scale>
          <a:sx n="78" d="100"/>
          <a:sy n="78" d="100"/>
        </p:scale>
        <p:origin x="12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a:p>
        </p:txBody>
      </p:sp>
    </p:spTree>
    <p:extLst>
      <p:ext uri="{BB962C8B-B14F-4D97-AF65-F5344CB8AC3E}">
        <p14:creationId xmlns:p14="http://schemas.microsoft.com/office/powerpoint/2010/main" val="349430370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263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760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812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96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Yes- hoodies are allowed BUT hood must remain off while indoors!!  </a:t>
            </a:r>
            <a:endParaRPr dirty="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2823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234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 School playground gates do not open until 7:45am therefore, STUDENTS DROPPED OFF BEFORE 7:45 WILL BE UNSUPERVISED!!!</a:t>
            </a: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5901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90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1965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 Please stress last bullet point! </a:t>
            </a:r>
            <a:endParaRPr dirty="0"/>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076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928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446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9429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976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34" name="Shape 23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27274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940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22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6471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81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133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Check dates!</a:t>
            </a:r>
            <a:endParaRPr dirty="0"/>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2070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680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5161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0162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4247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7144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14410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77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2966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9414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2610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2920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804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6781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5326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544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4092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BB wants to make </a:t>
            </a:r>
            <a:r>
              <a:rPr lang="en-US" dirty="0" err="1"/>
              <a:t>changles</a:t>
            </a:r>
            <a:r>
              <a:rPr lang="en-US" dirty="0"/>
              <a:t>!!</a:t>
            </a:r>
            <a:endParaRPr dirty="0"/>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5488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having a “walking” permission slip on file, PLEASE</a:t>
            </a:r>
            <a:r>
              <a:rPr lang="en-US" baseline="0" dirty="0"/>
              <a:t> BE AWARE</a:t>
            </a:r>
            <a:r>
              <a:rPr lang="en-US" dirty="0"/>
              <a:t> that students will</a:t>
            </a:r>
            <a:r>
              <a:rPr lang="en-US" baseline="0" dirty="0"/>
              <a:t> be released even if parent has not arrived to pick them up and they will be waiting out front without adult supervision.  </a:t>
            </a:r>
            <a:endParaRPr lang="en-US" dirty="0"/>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t>44</a:t>
            </a:fld>
            <a:endParaRPr lang="en-US"/>
          </a:p>
        </p:txBody>
      </p:sp>
    </p:spTree>
    <p:extLst>
      <p:ext uri="{BB962C8B-B14F-4D97-AF65-F5344CB8AC3E}">
        <p14:creationId xmlns:p14="http://schemas.microsoft.com/office/powerpoint/2010/main" val="3126992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t>45</a:t>
            </a:fld>
            <a:endParaRPr lang="en-US"/>
          </a:p>
        </p:txBody>
      </p:sp>
    </p:spTree>
    <p:extLst>
      <p:ext uri="{BB962C8B-B14F-4D97-AF65-F5344CB8AC3E}">
        <p14:creationId xmlns:p14="http://schemas.microsoft.com/office/powerpoint/2010/main" val="3126992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742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9175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6615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059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All hot lunch orders will be made online, directly with our new hot lunch provider, Classy Touch</a:t>
            </a:r>
            <a:r>
              <a:rPr lang="en-US" sz="1800" dirty="0"/>
              <a:t> Catering</a:t>
            </a:r>
            <a:r>
              <a:rPr lang="en-US" sz="1800" b="0" i="0" u="none" strike="noStrike" cap="none" baseline="0" dirty="0"/>
              <a:t>- for more information and step by step directions on creating an account please visit them at our resource fair!</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If a parent wants to bring in “little gifts” (pencils etc. )  They will need to bring in enough for the entire class!  </a:t>
            </a:r>
          </a:p>
        </p:txBody>
      </p:sp>
      <p:sp>
        <p:nvSpPr>
          <p:cNvPr id="139" name="Shape 13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130919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26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90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6350" algn="l" rtl="0">
              <a:spcBef>
                <a:spcPts val="0"/>
              </a:spcBef>
              <a:buSzPct val="25000"/>
              <a:buNone/>
            </a:pPr>
            <a:r>
              <a:rPr lang="en-US" sz="1600" b="0" i="0" u="none" strike="noStrike" cap="none" baseline="0" dirty="0"/>
              <a:t>Remind parents to check their email regularly </a:t>
            </a:r>
          </a:p>
          <a:p>
            <a:pPr marL="171450" marR="0" lvl="0" indent="-6350" algn="l" rtl="0">
              <a:spcBef>
                <a:spcPts val="0"/>
              </a:spcBef>
              <a:buSzPct val="25000"/>
              <a:buNone/>
            </a:pPr>
            <a:r>
              <a:rPr lang="en-US" sz="1600" b="0" i="0" u="none" strike="noStrike" cap="none" baseline="0" dirty="0"/>
              <a:t>Remind them to confirm with you that they are getting your emails…. </a:t>
            </a:r>
          </a:p>
          <a:p>
            <a:pPr>
              <a:spcBef>
                <a:spcPts val="0"/>
              </a:spcBef>
              <a:buNone/>
            </a:pPr>
            <a:endParaRPr sz="1400" b="0" i="0" u="none" strike="noStrike" cap="none" baseline="0" dirty="0"/>
          </a:p>
        </p:txBody>
      </p:sp>
      <p:sp>
        <p:nvSpPr>
          <p:cNvPr id="155" name="Shape 1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65206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12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DRESS CODE will be strictly enforced!</a:t>
            </a:r>
          </a:p>
          <a:p>
            <a:pPr>
              <a:spcBef>
                <a:spcPts val="0"/>
              </a:spcBef>
              <a:buNone/>
            </a:pPr>
            <a:endParaRPr sz="1800" b="0" i="0" u="none" strike="noStrike" cap="none" baseline="0"/>
          </a:p>
        </p:txBody>
      </p:sp>
      <p:sp>
        <p:nvSpPr>
          <p:cNvPr id="162" name="Shape 16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4573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32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5029200" y="2130425"/>
            <a:ext cx="3962399"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5105400" y="3886200"/>
            <a:ext cx="3886200" cy="381000"/>
          </a:xfrm>
          <a:prstGeom prst="rect">
            <a:avLst/>
          </a:prstGeom>
          <a:noFill/>
          <a:ln>
            <a:noFill/>
          </a:ln>
        </p:spPr>
        <p:txBody>
          <a:bodyPr lIns="91425" tIns="91425" rIns="91425" bIns="91425" anchor="t" anchorCtr="0"/>
          <a:lstStyle>
            <a:lvl1pPr marL="0" marR="0" indent="0" algn="ctr" rtl="0">
              <a:spcBef>
                <a:spcPts val="320"/>
              </a:spcBef>
              <a:spcAft>
                <a:spcPts val="0"/>
              </a:spcAft>
              <a:buClr>
                <a:schemeClr val="dk1"/>
              </a:buClr>
              <a:buFont typeface="Arial"/>
              <a:buNone/>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7505"/>
            <a:ext cx="8229600" cy="1392798"/>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457200" y="1730373"/>
            <a:ext cx="8229600" cy="4837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sldNum" idx="12"/>
          </p:nvPr>
        </p:nvSpPr>
        <p:spPr>
          <a:xfrm>
            <a:off x="8556625" y="6332537"/>
            <a:ext cx="549275" cy="525462"/>
          </a:xfrm>
          <a:prstGeom prst="rect">
            <a:avLst/>
          </a:prstGeom>
          <a:noFill/>
          <a:ln>
            <a:noFill/>
          </a:ln>
        </p:spPr>
        <p:txBody>
          <a:bodyPr lIns="91425" tIns="91425" rIns="91425" bIns="91425" anchor="ctr"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8" name="Shape 7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0" name="Shape 9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4" name="Shape 1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4785518" y="2224881"/>
            <a:ext cx="5745162"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594518" y="243681"/>
            <a:ext cx="5745162"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a:spLocks noGrp="1"/>
          </p:cNvSpPr>
          <p:nvPr>
            <p:ph type="pic" idx="2"/>
          </p:nvPr>
        </p:nvSpPr>
        <p:spPr>
          <a:xfrm>
            <a:off x="1792288" y="612775"/>
            <a:ext cx="5486399" cy="4114800"/>
          </a:xfrm>
          <a:prstGeom prst="rect">
            <a:avLst/>
          </a:prstGeom>
          <a:noFill/>
          <a:ln>
            <a:noFill/>
          </a:ln>
        </p:spPr>
      </p:sp>
      <p:sp>
        <p:nvSpPr>
          <p:cNvPr id="26" name="Shape 2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6" name="Shape 4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381000"/>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4" name="Shape 6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65" name="Shape 65"/>
          <p:cNvSpPr txBox="1">
            <a:spLocks noGrp="1"/>
          </p:cNvSpPr>
          <p:nvPr>
            <p:ph type="sldNum" idx="12"/>
          </p:nvPr>
        </p:nvSpPr>
        <p:spPr>
          <a:xfrm>
            <a:off x="8556625" y="6332537"/>
            <a:ext cx="549275" cy="525462"/>
          </a:xfrm>
          <a:prstGeom prst="rect">
            <a:avLst/>
          </a:prstGeom>
          <a:noFill/>
          <a:ln>
            <a:noFill/>
          </a:ln>
        </p:spPr>
        <p:txBody>
          <a:bodyPr lIns="91425" tIns="91425" rIns="91425" bIns="91425" anchor="ctr"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2" name="Shape 7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4" name="Shape 8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98989"/>
                </a:solidFill>
                <a:latin typeface="Calibri"/>
                <a:ea typeface="Calibri"/>
                <a:cs typeface="Calibri"/>
                <a:sym typeface="Calibri"/>
              </a:defRPr>
            </a:lvl1pPr>
          </a:lstStyle>
          <a:p>
            <a:pPr marL="0" lvl="0" indent="0">
              <a:spcBef>
                <a:spcPts val="0"/>
              </a:spcBef>
              <a:buClr>
                <a:srgbClr val="898989"/>
              </a:buClr>
              <a:buSzPct val="25000"/>
              <a:buFont typeface="Calibri"/>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laudia.mendoza@asu.edu" TargetMode="External"/><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erin.nielsen.1@asu.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Stormy.Olsen@asu.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usan.jernigan@asu.edu"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iranda.killian@asu.edu"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suprep.intouchreceipting.com/signin.asp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p:nvPr/>
        </p:nvSpPr>
        <p:spPr>
          <a:xfrm>
            <a:off x="5257800" y="1828800"/>
            <a:ext cx="3581399"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3600" b="0" i="0" u="none" strike="noStrike" cap="none" baseline="0" dirty="0">
                <a:solidFill>
                  <a:srgbClr val="FFFFFF"/>
                </a:solidFill>
                <a:latin typeface="Calibri"/>
                <a:ea typeface="Calibri"/>
                <a:cs typeface="Calibri"/>
                <a:sym typeface="Calibri"/>
              </a:rPr>
              <a:t>Parent </a:t>
            </a:r>
          </a:p>
          <a:p>
            <a:pPr marL="0" marR="0" lvl="0" indent="0" algn="l" rtl="0">
              <a:lnSpc>
                <a:spcPct val="100000"/>
              </a:lnSpc>
              <a:spcBef>
                <a:spcPts val="0"/>
              </a:spcBef>
              <a:spcAft>
                <a:spcPts val="0"/>
              </a:spcAft>
              <a:buClr>
                <a:srgbClr val="FFFFFF"/>
              </a:buClr>
              <a:buSzPct val="25000"/>
              <a:buFont typeface="Calibri"/>
              <a:buNone/>
            </a:pPr>
            <a:r>
              <a:rPr lang="en-US" sz="3600" b="0" i="0" u="none" strike="noStrike" cap="none" baseline="0" dirty="0">
                <a:solidFill>
                  <a:srgbClr val="FFFFFF"/>
                </a:solidFill>
                <a:latin typeface="Calibri"/>
                <a:ea typeface="Calibri"/>
                <a:cs typeface="Calibri"/>
                <a:sym typeface="Calibri"/>
              </a:rPr>
              <a:t>Orientation</a:t>
            </a:r>
          </a:p>
          <a:p>
            <a:pPr marL="0" marR="0" lvl="0" indent="0" algn="l" rtl="0">
              <a:lnSpc>
                <a:spcPct val="100000"/>
              </a:lnSpc>
              <a:spcBef>
                <a:spcPts val="0"/>
              </a:spcBef>
              <a:spcAft>
                <a:spcPts val="0"/>
              </a:spcAft>
              <a:buClr>
                <a:schemeClr val="dk1"/>
              </a:buClr>
              <a:buFont typeface="Arial"/>
              <a:buNone/>
            </a:pPr>
            <a:endParaRPr sz="3600" b="0" i="0" u="none" strike="noStrike" cap="none" baseline="0"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ct val="25000"/>
              <a:buFont typeface="Calibri"/>
              <a:buNone/>
            </a:pPr>
            <a:r>
              <a:rPr lang="en-US" sz="3600" b="0" i="0" u="none" strike="noStrike" cap="none" baseline="0" dirty="0">
                <a:solidFill>
                  <a:srgbClr val="FFFFFF"/>
                </a:solidFill>
                <a:latin typeface="Calibri"/>
                <a:ea typeface="Calibri"/>
                <a:cs typeface="Calibri"/>
                <a:sym typeface="Calibri"/>
              </a:rPr>
              <a:t>2018-2019</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65" name="Shape 16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Tops:</a:t>
            </a:r>
            <a:r>
              <a:rPr lang="en-US" sz="2800" b="0" i="0" u="none" strike="noStrike" cap="none" baseline="0" dirty="0">
                <a:solidFill>
                  <a:schemeClr val="dk1"/>
                </a:solidFill>
                <a:latin typeface="Arial"/>
                <a:ea typeface="Arial"/>
                <a:cs typeface="Arial"/>
                <a:sym typeface="Arial"/>
              </a:rPr>
              <a:t> </a:t>
            </a:r>
          </a:p>
          <a:p>
            <a:pPr marL="0" marR="0" lvl="0" indent="0" algn="l" rtl="0">
              <a:lnSpc>
                <a:spcPct val="100000"/>
              </a:lnSpc>
              <a:spcBef>
                <a:spcPts val="560"/>
              </a:spcBef>
              <a:spcAft>
                <a:spcPts val="0"/>
              </a:spcAft>
              <a:buClr>
                <a:schemeClr val="dk1"/>
              </a:buClr>
              <a:buSzPct val="100000"/>
              <a:buFont typeface="Arial"/>
              <a:buChar char="•"/>
            </a:pPr>
            <a:r>
              <a:rPr lang="en-US" sz="2800" b="1" i="0" u="none" strike="noStrike" cap="none" baseline="0" dirty="0">
                <a:solidFill>
                  <a:srgbClr val="800000"/>
                </a:solidFill>
                <a:latin typeface="Arial"/>
                <a:ea typeface="Arial"/>
                <a:cs typeface="Arial"/>
                <a:sym typeface="Arial"/>
              </a:rPr>
              <a:t>Maroon</a:t>
            </a:r>
            <a:r>
              <a:rPr lang="en-US" sz="2800" b="0" i="0" u="none" strike="noStrike" cap="none" baseline="0" dirty="0">
                <a:latin typeface="Arial"/>
                <a:ea typeface="Arial"/>
                <a:cs typeface="Arial"/>
                <a:sym typeface="Arial"/>
              </a:rPr>
              <a:t> polo-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 Solid color collared polo shirts with buttons </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(ASU Prep logo accepted but is not mandatory) </a:t>
            </a:r>
          </a:p>
          <a:p>
            <a:pPr marL="0" marR="0" lvl="0" indent="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 </a:t>
            </a:r>
            <a:r>
              <a:rPr lang="en-US" sz="2800" b="0" i="0" u="none" strike="noStrike" cap="none" baseline="0" dirty="0">
                <a:latin typeface="Arial"/>
                <a:ea typeface="Arial"/>
                <a:cs typeface="Arial"/>
                <a:sym typeface="Arial"/>
              </a:rPr>
              <a:t>Shirts may be short or long sleeved </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latin typeface="Arial"/>
                <a:ea typeface="Arial"/>
                <a:cs typeface="Arial"/>
                <a:sym typeface="Arial"/>
              </a:rPr>
              <a:t>	Must be size appropriate </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latin typeface="Arial"/>
                <a:ea typeface="Arial"/>
                <a:cs typeface="Arial"/>
                <a:sym typeface="Arial"/>
              </a:rPr>
              <a:t>	Must be tucked in at all times! </a:t>
            </a: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a:t>
            </a:r>
          </a:p>
          <a:p>
            <a:pPr marL="0" marR="0" lvl="0" indent="0" algn="l" rtl="0">
              <a:spcBef>
                <a:spcPts val="0"/>
              </a:spcBef>
              <a:buNone/>
            </a:pPr>
            <a:endParaRPr sz="2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71" name="Shape 17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Bottoms:</a:t>
            </a:r>
            <a:r>
              <a:rPr lang="en-US" sz="2400" b="0" i="0" u="none" strike="noStrike" cap="none" baseline="0" dirty="0">
                <a:solidFill>
                  <a:schemeClr val="dk1"/>
                </a:solidFill>
                <a:latin typeface="Arial"/>
                <a:ea typeface="Arial"/>
                <a:cs typeface="Arial"/>
                <a:sym typeface="Arial"/>
              </a:rPr>
              <a:t>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Khaki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Pants, shorts, </a:t>
            </a:r>
            <a:r>
              <a:rPr lang="en-US" sz="2400" b="0" i="0" u="none" strike="noStrike" cap="none" baseline="0" dirty="0" err="1">
                <a:latin typeface="Arial"/>
                <a:ea typeface="Arial"/>
                <a:cs typeface="Arial"/>
                <a:sym typeface="Arial"/>
              </a:rPr>
              <a:t>skorts</a:t>
            </a:r>
            <a:r>
              <a:rPr lang="en-US" sz="2400" b="0" i="0" u="none" strike="noStrike" cap="none" baseline="0" dirty="0">
                <a:latin typeface="Arial"/>
                <a:ea typeface="Arial"/>
                <a:cs typeface="Arial"/>
                <a:sym typeface="Arial"/>
              </a:rPr>
              <a:t> or skirts </a:t>
            </a:r>
          </a:p>
          <a:p>
            <a:pPr marL="1143000" marR="0" lvl="2" indent="-228600" algn="l" rtl="0">
              <a:lnSpc>
                <a:spcPct val="100000"/>
              </a:lnSpc>
              <a:spcBef>
                <a:spcPts val="400"/>
              </a:spcBef>
              <a:spcAft>
                <a:spcPts val="0"/>
              </a:spcAft>
              <a:buClr>
                <a:schemeClr val="dk1"/>
              </a:buClr>
              <a:buSzPct val="100000"/>
              <a:buFont typeface="Arial"/>
              <a:buChar char="•"/>
            </a:pPr>
            <a:r>
              <a:rPr lang="en-US" sz="2000" b="0" i="0" u="none" strike="noStrike" cap="none" baseline="0" dirty="0">
                <a:latin typeface="Arial"/>
                <a:ea typeface="Arial"/>
                <a:cs typeface="Arial"/>
                <a:sym typeface="Arial"/>
              </a:rPr>
              <a:t>no cargo shorts, no logos or writing accepted</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Must be size appropriate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Hemlines for girl’s shorts, </a:t>
            </a:r>
            <a:r>
              <a:rPr lang="en-US" sz="2400" b="0" i="0" u="none" strike="noStrike" cap="none" baseline="0" dirty="0" err="1">
                <a:latin typeface="Arial"/>
                <a:ea typeface="Arial"/>
                <a:cs typeface="Arial"/>
                <a:sym typeface="Arial"/>
              </a:rPr>
              <a:t>skorts</a:t>
            </a:r>
            <a:r>
              <a:rPr lang="en-US" sz="2400" b="0" i="0" u="none" strike="noStrike" cap="none" baseline="0" dirty="0">
                <a:latin typeface="Arial"/>
                <a:ea typeface="Arial"/>
                <a:cs typeface="Arial"/>
                <a:sym typeface="Arial"/>
              </a:rPr>
              <a:t> and skirts must 	extend beyond the out-stretched fingers as the arm 	is relaxed against the side of the body </a:t>
            </a:r>
          </a:p>
          <a:p>
            <a:pPr marL="1257300" lvl="3" indent="0">
              <a:buSzPct val="100000"/>
            </a:pPr>
            <a:r>
              <a:rPr lang="en-US" sz="2000" i="1" dirty="0"/>
              <a:t>Shorts under skirts highly recommended!! </a:t>
            </a:r>
            <a:endParaRPr lang="en-US" sz="2000" b="0" i="1" u="none" strike="noStrike" cap="none" baseline="0" dirty="0">
              <a:sym typeface="Arial"/>
            </a:endParaRP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No jeans or denim may be worn except on 	designated non-uniform days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77" name="Shape 17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Shoes:</a:t>
            </a:r>
          </a:p>
          <a:p>
            <a:pPr marL="0" marR="0" lvl="0" indent="0" algn="l" rtl="0">
              <a:lnSpc>
                <a:spcPct val="100000"/>
              </a:lnSpc>
              <a:spcBef>
                <a:spcPts val="560"/>
              </a:spcBef>
              <a:spcAft>
                <a:spcPts val="0"/>
              </a:spcAft>
              <a:buClr>
                <a:schemeClr val="dk1"/>
              </a:buClr>
              <a:buSzPct val="25000"/>
              <a:buFont typeface="Arial"/>
              <a:buNone/>
            </a:pPr>
            <a:endParaRPr lang="en-US" sz="28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100000"/>
              <a:buFont typeface="Arial"/>
              <a:buChar char="•"/>
            </a:pPr>
            <a:r>
              <a:rPr lang="en-US" sz="2800" b="1" i="0" u="none" strike="noStrike" cap="none" baseline="0" dirty="0">
                <a:solidFill>
                  <a:schemeClr val="dk1"/>
                </a:solidFill>
                <a:latin typeface="Arial"/>
                <a:ea typeface="Arial"/>
                <a:cs typeface="Arial"/>
                <a:sym typeface="Arial"/>
              </a:rPr>
              <a:t>For the safety of your child.</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latin typeface="Arial"/>
                <a:ea typeface="Arial"/>
                <a:cs typeface="Arial"/>
                <a:sym typeface="Arial"/>
              </a:rPr>
              <a:t>ONLY athletic shoes with non-slip sole are allowed </a:t>
            </a: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dirty="0">
                <a:latin typeface="Arial"/>
                <a:ea typeface="Arial"/>
                <a:cs typeface="Arial"/>
                <a:sym typeface="Arial"/>
              </a:rPr>
              <a:t>	and they must be worn with socks or tights! </a:t>
            </a:r>
          </a:p>
          <a:p>
            <a:pPr marL="0" marR="0" lvl="0" indent="1524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Socks:</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latin typeface="Arial"/>
                <a:ea typeface="Arial"/>
                <a:cs typeface="Arial"/>
                <a:sym typeface="Arial"/>
              </a:rPr>
              <a:t>ONLY white, black or maroon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83" name="Shape 18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Outerwear:</a:t>
            </a:r>
            <a:r>
              <a:rPr lang="en-US" sz="2800" b="0" i="0" u="none" strike="noStrike" cap="none" baseline="0" dirty="0">
                <a:solidFill>
                  <a:schemeClr val="dk1"/>
                </a:solidFill>
                <a:latin typeface="Arial"/>
                <a:ea typeface="Arial"/>
                <a:cs typeface="Arial"/>
                <a:sym typeface="Arial"/>
              </a:rPr>
              <a:t>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 ONLY white, black or maroon turtlenecks/undershirts may be worn underneath the polo style shirt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ONLY white, black or maroon tights/leggings- </a:t>
            </a:r>
          </a:p>
          <a:p>
            <a:pPr marL="0" marR="0" lvl="0" indent="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Only SOLID white, black or maroon jackets, sweatshirts or sweaters </a:t>
            </a:r>
            <a:r>
              <a:rPr lang="en-US" sz="2000" b="0" i="0" u="none" strike="noStrike" cap="none" baseline="0" dirty="0">
                <a:latin typeface="Arial"/>
                <a:ea typeface="Arial"/>
                <a:cs typeface="Arial"/>
                <a:sym typeface="Arial"/>
              </a:rPr>
              <a:t>(no logos, except ASU accepted) </a:t>
            </a:r>
            <a:r>
              <a:rPr lang="en-US" sz="2400" b="0" i="0" u="none" strike="noStrike" cap="none" baseline="0" dirty="0">
                <a:latin typeface="Arial"/>
                <a:ea typeface="Arial"/>
                <a:cs typeface="Arial"/>
                <a:sym typeface="Arial"/>
              </a:rPr>
              <a:t>may be worn over a uniform shirt with the collar showing. </a:t>
            </a:r>
          </a:p>
          <a:p>
            <a:pPr marL="0" marR="0" lvl="0" indent="0" algn="l" rtl="0">
              <a:lnSpc>
                <a:spcPct val="100000"/>
              </a:lnSpc>
              <a:spcBef>
                <a:spcPts val="480"/>
              </a:spcBef>
              <a:spcAft>
                <a:spcPts val="0"/>
              </a:spcAft>
              <a:buClr>
                <a:schemeClr val="dk1"/>
              </a:buClr>
              <a:buSzPct val="100000"/>
              <a:buFont typeface="Arial"/>
              <a:buChar char="•"/>
            </a:pPr>
            <a:endParaRPr lang="en-US" sz="2400" b="0" i="0" u="none" strike="noStrike" cap="none" baseline="0" dirty="0">
              <a:latin typeface="Arial"/>
              <a:ea typeface="Arial"/>
              <a:cs typeface="Arial"/>
              <a:sym typeface="Arial"/>
            </a:endParaRPr>
          </a:p>
          <a:p>
            <a:pPr marL="0" marR="0" lvl="0" indent="0" algn="l" rtl="0">
              <a:lnSpc>
                <a:spcPct val="100000"/>
              </a:lnSpc>
              <a:spcBef>
                <a:spcPts val="480"/>
              </a:spcBef>
              <a:spcAft>
                <a:spcPts val="0"/>
              </a:spcAft>
              <a:buClr>
                <a:schemeClr val="dk1"/>
              </a:buClr>
              <a:buSzPct val="100000"/>
              <a:buNone/>
            </a:pPr>
            <a:r>
              <a:rPr lang="en-US" sz="2400" b="0" i="0" u="none" strike="noStrike" cap="none" baseline="0" dirty="0">
                <a:latin typeface="Arial"/>
                <a:ea typeface="Arial"/>
                <a:cs typeface="Arial"/>
                <a:sym typeface="Arial"/>
              </a:rPr>
              <a:t>All other jackets must be taken off while indoors</a:t>
            </a:r>
            <a:r>
              <a:rPr lang="en-US" sz="2000" b="0" i="0" u="none" strike="noStrike" cap="none" baseline="0" dirty="0">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89" name="Shape 189"/>
          <p:cNvSpPr txBox="1">
            <a:spLocks noGrp="1"/>
          </p:cNvSpPr>
          <p:nvPr>
            <p:ph type="body" idx="1"/>
          </p:nvPr>
        </p:nvSpPr>
        <p:spPr>
          <a:xfrm>
            <a:off x="481263"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None/>
            </a:pPr>
            <a:r>
              <a:rPr lang="en-US" sz="2400" b="1" i="1" u="none" strike="noStrike" cap="none" baseline="0" dirty="0">
                <a:solidFill>
                  <a:schemeClr val="dk1"/>
                </a:solidFill>
                <a:latin typeface="Arial"/>
                <a:ea typeface="Arial"/>
                <a:cs typeface="Arial"/>
                <a:sym typeface="Arial"/>
              </a:rPr>
              <a:t>Interpretation of Dress Code </a:t>
            </a:r>
          </a:p>
          <a:p>
            <a:pPr marL="0" marR="0" lvl="0" indent="0" algn="l" rtl="0">
              <a:lnSpc>
                <a:spcPct val="100000"/>
              </a:lnSpc>
              <a:spcBef>
                <a:spcPts val="480"/>
              </a:spcBef>
              <a:spcAft>
                <a:spcPts val="0"/>
              </a:spcAft>
              <a:buClr>
                <a:schemeClr val="dk1"/>
              </a:buClr>
              <a:buSzPct val="100000"/>
              <a:buNone/>
            </a:pPr>
            <a:r>
              <a:rPr lang="en-US" sz="2400" b="0" i="0" u="none" strike="noStrike" cap="none" baseline="0" dirty="0">
                <a:latin typeface="Arial"/>
                <a:ea typeface="Arial"/>
                <a:cs typeface="Arial"/>
                <a:sym typeface="Arial"/>
              </a:rPr>
              <a:t>Any interpretation of the dress code will be determined solely by the administration at ASU Preparatory Academy including the definitions of “interference with the educational process” and “items that present a safety hazard.” Violations of the dress code will have assigned consequences outlined in the Student Code of Conduct and at the discretion of the administration. </a:t>
            </a:r>
          </a:p>
          <a:p>
            <a:pPr marL="342900" marR="0" lvl="0" indent="-1905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1" i="0" u="none" strike="noStrike" cap="none" baseline="0" dirty="0">
                <a:solidFill>
                  <a:schemeClr val="dk1"/>
                </a:solidFill>
                <a:latin typeface="Arial"/>
                <a:ea typeface="Arial"/>
                <a:cs typeface="Arial"/>
                <a:sym typeface="Arial"/>
              </a:rPr>
              <a:t>Mascot</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latin typeface="Arial"/>
                <a:ea typeface="Arial"/>
                <a:cs typeface="Arial"/>
                <a:sym typeface="Arial"/>
              </a:rPr>
              <a:t>Sun Devil </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strike="noStrike" cap="none" baseline="0" dirty="0">
                <a:solidFill>
                  <a:schemeClr val="dk1"/>
                </a:solidFill>
                <a:latin typeface="Arial"/>
                <a:ea typeface="Arial"/>
                <a:cs typeface="Arial"/>
                <a:sym typeface="Arial"/>
              </a:rPr>
              <a:t>School Colors</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a:solidFill>
                  <a:schemeClr val="dk1"/>
                </a:solidFill>
                <a:latin typeface="Arial"/>
                <a:ea typeface="Arial"/>
                <a:cs typeface="Arial"/>
                <a:sym typeface="Arial"/>
              </a:rPr>
              <a:t>Maroon</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a:solidFill>
                  <a:schemeClr val="accent6"/>
                </a:solidFill>
                <a:latin typeface="Arial"/>
                <a:ea typeface="Arial"/>
                <a:cs typeface="Arial"/>
                <a:sym typeface="Arial"/>
              </a:rPr>
              <a:t>and</a:t>
            </a:r>
            <a:r>
              <a:rPr lang="en-US" sz="2400" b="0" i="0" u="none" strike="noStrike" cap="none" baseline="0" dirty="0">
                <a:solidFill>
                  <a:schemeClr val="dk1"/>
                </a:solidFill>
                <a:latin typeface="Arial"/>
                <a:ea typeface="Arial"/>
                <a:cs typeface="Arial"/>
                <a:sym typeface="Arial"/>
              </a:rPr>
              <a:t> </a:t>
            </a:r>
            <a:r>
              <a:rPr lang="en-US" sz="2400" b="1" i="0" u="none" strike="noStrike" cap="none" baseline="0" dirty="0">
                <a:solidFill>
                  <a:schemeClr val="bg1">
                    <a:lumMod val="50000"/>
                  </a:schemeClr>
                </a:solidFill>
                <a:latin typeface="Arial"/>
                <a:ea typeface="Arial"/>
                <a:cs typeface="Arial"/>
                <a:sym typeface="Arial"/>
              </a:rPr>
              <a:t>Gold</a:t>
            </a:r>
            <a:r>
              <a:rPr lang="en-US" sz="2400" b="0" i="0" u="none" strike="noStrike" cap="none" baseline="0" dirty="0">
                <a:solidFill>
                  <a:schemeClr val="dk1"/>
                </a:solidFill>
                <a:latin typeface="Arial"/>
                <a:ea typeface="Arial"/>
                <a:cs typeface="Arial"/>
                <a:sym typeface="Arial"/>
              </a:rPr>
              <a:t>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195" name="Shape 195"/>
          <p:cNvSpPr txBox="1">
            <a:spLocks noGrp="1"/>
          </p:cNvSpPr>
          <p:nvPr>
            <p:ph type="body" idx="1"/>
          </p:nvPr>
        </p:nvSpPr>
        <p:spPr>
          <a:xfrm>
            <a:off x="152400" y="1600200"/>
            <a:ext cx="83819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000" b="1" i="0" u="sng" strike="noStrike" cap="none" baseline="0" dirty="0">
                <a:solidFill>
                  <a:schemeClr val="dk1"/>
                </a:solidFill>
                <a:latin typeface="Arial"/>
                <a:ea typeface="Arial"/>
                <a:cs typeface="Arial"/>
                <a:sym typeface="Arial"/>
              </a:rPr>
              <a:t>School starts at 8:15am and dismissal is at 3:15pm</a:t>
            </a:r>
          </a:p>
          <a:p>
            <a:pPr marL="1143000" marR="0" lvl="2" indent="-22860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Students may be dropped off between 7:45 - 8:15am</a:t>
            </a:r>
          </a:p>
          <a:p>
            <a:pPr marL="1143000" marR="0" lvl="2" indent="-22860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We </a:t>
            </a:r>
            <a:r>
              <a:rPr lang="en-US" sz="1800" b="1" i="0" u="sng" strike="noStrike" cap="none" baseline="0" dirty="0">
                <a:latin typeface="Arial"/>
                <a:ea typeface="Arial"/>
                <a:cs typeface="Arial"/>
                <a:sym typeface="Arial"/>
              </a:rPr>
              <a:t>strongly</a:t>
            </a:r>
            <a:r>
              <a:rPr lang="en-US" sz="1800" b="1" i="0" u="none" strike="noStrike" cap="none" baseline="0" dirty="0">
                <a:latin typeface="Arial"/>
                <a:ea typeface="Arial"/>
                <a:cs typeface="Arial"/>
                <a:sym typeface="Arial"/>
              </a:rPr>
              <a:t> encourage all families to drop-off and pick-up using the designated car line!  </a:t>
            </a:r>
          </a:p>
          <a:p>
            <a:pPr marL="742950" marR="0" lvl="1" indent="-28575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Kindergarten</a:t>
            </a:r>
            <a:r>
              <a:rPr lang="en-US" sz="1800" b="0" i="0" u="none" strike="noStrike" cap="none" baseline="0" dirty="0">
                <a:latin typeface="Arial"/>
                <a:ea typeface="Arial"/>
                <a:cs typeface="Arial"/>
                <a:sym typeface="Arial"/>
              </a:rPr>
              <a:t> parents will be allowed to walk their children </a:t>
            </a:r>
            <a:r>
              <a:rPr lang="en-US" sz="1800" b="1" i="0" u="none" strike="noStrike" cap="none" baseline="0" dirty="0">
                <a:latin typeface="Arial"/>
                <a:ea typeface="Arial"/>
                <a:cs typeface="Arial"/>
                <a:sym typeface="Arial"/>
              </a:rPr>
              <a:t>to class</a:t>
            </a:r>
            <a:r>
              <a:rPr lang="en-US" sz="1800" b="0" i="0" u="none" strike="noStrike" cap="none" baseline="0" dirty="0">
                <a:latin typeface="Arial"/>
                <a:ea typeface="Arial"/>
                <a:cs typeface="Arial"/>
                <a:sym typeface="Arial"/>
              </a:rPr>
              <a:t> for the </a:t>
            </a:r>
            <a:r>
              <a:rPr lang="en-US" sz="1800" b="1" i="0" u="none" strike="noStrike" cap="none" baseline="0" dirty="0">
                <a:latin typeface="Arial"/>
                <a:ea typeface="Arial"/>
                <a:cs typeface="Arial"/>
                <a:sym typeface="Arial"/>
              </a:rPr>
              <a:t>first 2 days </a:t>
            </a:r>
            <a:r>
              <a:rPr lang="en-US" sz="1800" b="0" i="0" u="none" strike="noStrike" cap="none" baseline="0" dirty="0">
                <a:latin typeface="Arial"/>
                <a:ea typeface="Arial"/>
                <a:cs typeface="Arial"/>
                <a:sym typeface="Arial"/>
              </a:rPr>
              <a:t>of school.  On the </a:t>
            </a:r>
            <a:r>
              <a:rPr lang="en-US" sz="1800" b="1" i="0" u="none" strike="noStrike" cap="none" baseline="0" dirty="0">
                <a:latin typeface="Arial"/>
                <a:ea typeface="Arial"/>
                <a:cs typeface="Arial"/>
                <a:sym typeface="Arial"/>
              </a:rPr>
              <a:t>third</a:t>
            </a:r>
            <a:r>
              <a:rPr lang="en-US" sz="1800" b="0" i="0" u="none" strike="noStrike" cap="none" baseline="0" dirty="0">
                <a:latin typeface="Arial"/>
                <a:ea typeface="Arial"/>
                <a:cs typeface="Arial"/>
                <a:sym typeface="Arial"/>
              </a:rPr>
              <a:t> day parents will say goodbye to their children before reaching the playground area and will not be permitted on the playground.</a:t>
            </a:r>
          </a:p>
          <a:p>
            <a:pPr marL="742950" marR="0" lvl="1" indent="-285750" algn="l" rtl="0">
              <a:lnSpc>
                <a:spcPct val="100000"/>
              </a:lnSpc>
              <a:spcBef>
                <a:spcPts val="360"/>
              </a:spcBef>
              <a:spcAft>
                <a:spcPts val="0"/>
              </a:spcAft>
              <a:buClr>
                <a:schemeClr val="dk1"/>
              </a:buClr>
              <a:buSzPct val="100000"/>
              <a:buFont typeface="Arial"/>
              <a:buChar char="–"/>
            </a:pPr>
            <a:r>
              <a:rPr lang="en-US" sz="1800" b="1" i="0" u="none" strike="noStrike" cap="none" baseline="0" dirty="0">
                <a:latin typeface="Arial"/>
                <a:ea typeface="Arial"/>
                <a:cs typeface="Arial"/>
                <a:sym typeface="Arial"/>
              </a:rPr>
              <a:t>Grades 1</a:t>
            </a:r>
            <a:r>
              <a:rPr lang="en-US" sz="1800" b="1" i="0" u="none" strike="noStrike" cap="none" baseline="30000" dirty="0">
                <a:latin typeface="Arial"/>
                <a:ea typeface="Arial"/>
                <a:cs typeface="Arial"/>
                <a:sym typeface="Arial"/>
              </a:rPr>
              <a:t>st</a:t>
            </a:r>
            <a:r>
              <a:rPr lang="en-US" sz="1800" b="1" i="0" u="none" strike="noStrike" cap="none" baseline="0" dirty="0">
                <a:latin typeface="Arial"/>
                <a:ea typeface="Arial"/>
                <a:cs typeface="Arial"/>
                <a:sym typeface="Arial"/>
              </a:rPr>
              <a:t> thru 8</a:t>
            </a:r>
            <a:r>
              <a:rPr lang="en-US" sz="1800" b="1" i="0" u="none" strike="noStrike" cap="none" baseline="30000" dirty="0">
                <a:latin typeface="Arial"/>
                <a:ea typeface="Arial"/>
                <a:cs typeface="Arial"/>
                <a:sym typeface="Arial"/>
              </a:rPr>
              <a:t>th</a:t>
            </a:r>
            <a:r>
              <a:rPr lang="en-US" sz="1800" b="0" i="0" u="none" strike="noStrike" cap="none" baseline="0" dirty="0">
                <a:latin typeface="Arial"/>
                <a:ea typeface="Arial"/>
                <a:cs typeface="Arial"/>
                <a:sym typeface="Arial"/>
              </a:rPr>
              <a:t> parents will be allowed to walk their children to their </a:t>
            </a:r>
            <a:r>
              <a:rPr lang="en-US" sz="1800" b="1" i="0" u="none" strike="noStrike" cap="none" baseline="0" dirty="0">
                <a:latin typeface="Arial"/>
                <a:ea typeface="Arial"/>
                <a:cs typeface="Arial"/>
                <a:sym typeface="Arial"/>
              </a:rPr>
              <a:t>classroom line</a:t>
            </a:r>
            <a:r>
              <a:rPr lang="en-US" sz="1800" b="0" i="0" u="none" strike="noStrike" cap="none" baseline="0" dirty="0">
                <a:latin typeface="Arial"/>
                <a:ea typeface="Arial"/>
                <a:cs typeface="Arial"/>
                <a:sym typeface="Arial"/>
              </a:rPr>
              <a:t> on the playground on the </a:t>
            </a:r>
            <a:r>
              <a:rPr lang="en-US" sz="1800" b="1" i="0" u="none" strike="noStrike" cap="none" baseline="0" dirty="0">
                <a:solidFill>
                  <a:srgbClr val="FF0000"/>
                </a:solidFill>
                <a:latin typeface="Arial"/>
                <a:ea typeface="Arial"/>
                <a:cs typeface="Arial"/>
                <a:sym typeface="Arial"/>
              </a:rPr>
              <a:t>first day</a:t>
            </a:r>
            <a:r>
              <a:rPr lang="en-US" sz="1800" b="0" i="0" u="none" strike="noStrike" cap="none" baseline="0" dirty="0">
                <a:solidFill>
                  <a:srgbClr val="FF0000"/>
                </a:solidFill>
                <a:latin typeface="Arial"/>
                <a:ea typeface="Arial"/>
                <a:cs typeface="Arial"/>
                <a:sym typeface="Arial"/>
              </a:rPr>
              <a:t> </a:t>
            </a:r>
            <a:r>
              <a:rPr lang="en-US" sz="1800" b="0" i="0" u="none" strike="noStrike" cap="none" baseline="0" dirty="0">
                <a:latin typeface="Arial"/>
                <a:ea typeface="Arial"/>
                <a:cs typeface="Arial"/>
                <a:sym typeface="Arial"/>
              </a:rPr>
              <a:t>of school ONLY.  However, if you are a returning family and know the routine, we encourage you to use car drop-off– even on the first day! </a:t>
            </a:r>
          </a:p>
          <a:p>
            <a:pPr marL="1143000" marR="0" lvl="2" indent="-228600" algn="l" rtl="0">
              <a:lnSpc>
                <a:spcPct val="100000"/>
              </a:lnSpc>
              <a:spcBef>
                <a:spcPts val="360"/>
              </a:spcBef>
              <a:spcAft>
                <a:spcPts val="0"/>
              </a:spcAft>
              <a:buClr>
                <a:schemeClr val="dk1"/>
              </a:buClr>
              <a:buSzPct val="100000"/>
              <a:buFont typeface="Arial"/>
              <a:buChar char="•"/>
            </a:pPr>
            <a:r>
              <a:rPr lang="en-US" sz="1800" b="0" i="0" u="none" strike="noStrike" cap="none" baseline="0" dirty="0">
                <a:latin typeface="Arial"/>
                <a:ea typeface="Arial"/>
                <a:cs typeface="Arial"/>
                <a:sym typeface="Arial"/>
              </a:rPr>
              <a:t>After the first day, for the safety of our students: </a:t>
            </a:r>
          </a:p>
          <a:p>
            <a:pPr marL="1600200" marR="0" lvl="3" indent="-228600" algn="l" rtl="0">
              <a:lnSpc>
                <a:spcPct val="100000"/>
              </a:lnSpc>
              <a:spcBef>
                <a:spcPts val="360"/>
              </a:spcBef>
              <a:spcAft>
                <a:spcPts val="0"/>
              </a:spcAft>
              <a:buClr>
                <a:schemeClr val="dk1"/>
              </a:buClr>
              <a:buSzPct val="100000"/>
              <a:buFont typeface="Arial"/>
              <a:buChar char="–"/>
            </a:pPr>
            <a:r>
              <a:rPr lang="en-US" sz="1800" b="0" i="0" u="none" strike="noStrike" cap="none" baseline="0" dirty="0">
                <a:latin typeface="Arial"/>
                <a:ea typeface="Arial"/>
                <a:cs typeface="Arial"/>
                <a:sym typeface="Arial"/>
              </a:rPr>
              <a:t>Parents are </a:t>
            </a:r>
            <a:r>
              <a:rPr lang="en-US" sz="1800" b="1" i="0" u="none" strike="noStrike" cap="none" baseline="0" dirty="0">
                <a:latin typeface="Arial"/>
                <a:ea typeface="Arial"/>
                <a:cs typeface="Arial"/>
                <a:sym typeface="Arial"/>
              </a:rPr>
              <a:t>not</a:t>
            </a:r>
            <a:r>
              <a:rPr lang="en-US" sz="1800" b="0" i="0" u="none" strike="noStrike" cap="none" baseline="0" dirty="0">
                <a:latin typeface="Arial"/>
                <a:ea typeface="Arial"/>
                <a:cs typeface="Arial"/>
                <a:sym typeface="Arial"/>
              </a:rPr>
              <a:t> allowed on the playground. </a:t>
            </a:r>
          </a:p>
          <a:p>
            <a:pPr marL="1600200" marR="0" lvl="3" indent="-228600" algn="l" rtl="0">
              <a:lnSpc>
                <a:spcPct val="100000"/>
              </a:lnSpc>
              <a:spcBef>
                <a:spcPts val="360"/>
              </a:spcBef>
              <a:spcAft>
                <a:spcPts val="0"/>
              </a:spcAft>
              <a:buClr>
                <a:schemeClr val="dk1"/>
              </a:buClr>
              <a:buSzPct val="100000"/>
              <a:buFont typeface="Arial"/>
              <a:buChar char="–"/>
            </a:pPr>
            <a:r>
              <a:rPr lang="en-US" sz="1800" b="0" i="0" u="none" strike="noStrike" cap="none" baseline="0" dirty="0">
                <a:latin typeface="Arial"/>
                <a:ea typeface="Arial"/>
                <a:cs typeface="Arial"/>
                <a:sym typeface="Arial"/>
              </a:rPr>
              <a:t>Parents are </a:t>
            </a:r>
            <a:r>
              <a:rPr lang="en-US" sz="1800" b="1" i="0" u="none" strike="noStrike" cap="none" baseline="0" dirty="0">
                <a:latin typeface="Arial"/>
                <a:ea typeface="Arial"/>
                <a:cs typeface="Arial"/>
                <a:sym typeface="Arial"/>
              </a:rPr>
              <a:t>not</a:t>
            </a:r>
            <a:r>
              <a:rPr lang="en-US" sz="1800" b="0" i="0" u="none" strike="noStrike" cap="none" baseline="0" dirty="0">
                <a:latin typeface="Arial"/>
                <a:ea typeface="Arial"/>
                <a:cs typeface="Arial"/>
                <a:sym typeface="Arial"/>
              </a:rPr>
              <a:t>  allowed to walk their child to their classroom.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201" name="Shape 2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25000"/>
              <a:buFont typeface="Arial"/>
              <a:buNone/>
            </a:pPr>
            <a:r>
              <a:rPr lang="en-US" sz="2800" b="0" i="0" u="none" strike="noStrike" cap="none" baseline="0" dirty="0">
                <a:latin typeface="Arial"/>
                <a:ea typeface="Arial"/>
                <a:cs typeface="Arial"/>
                <a:sym typeface="Arial"/>
              </a:rPr>
              <a:t>Please follow this Traffic Flow Map when dropping off and picking up students!</a:t>
            </a:r>
          </a:p>
          <a:p>
            <a:pPr marL="0" marR="0" lvl="0" indent="0" algn="l" rtl="0">
              <a:spcBef>
                <a:spcPts val="0"/>
              </a:spcBef>
              <a:buNone/>
            </a:pPr>
            <a:endParaRPr sz="2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Important! </a:t>
            </a:r>
          </a:p>
        </p:txBody>
      </p:sp>
      <p:sp>
        <p:nvSpPr>
          <p:cNvPr id="201" name="Shape 2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FontTx/>
              <a:buChar char="•"/>
            </a:pPr>
            <a:r>
              <a:rPr lang="en-US" sz="2000" dirty="0">
                <a:solidFill>
                  <a:schemeClr val="accent6"/>
                </a:solidFill>
              </a:rPr>
              <a:t>Please </a:t>
            </a:r>
            <a:r>
              <a:rPr lang="en-US" sz="2000" b="1" dirty="0">
                <a:solidFill>
                  <a:schemeClr val="accent6"/>
                </a:solidFill>
              </a:rPr>
              <a:t>drop your student(s) off as you enter the ‘drop-off ’ curb </a:t>
            </a:r>
            <a:r>
              <a:rPr lang="en-US" sz="2000" dirty="0">
                <a:solidFill>
                  <a:schemeClr val="accent6"/>
                </a:solidFill>
              </a:rPr>
              <a:t>in front of the school and students will walk up the sidewalk.  This allows for a more efficient process.  THANK YOU!!</a:t>
            </a:r>
          </a:p>
          <a:p>
            <a:pPr marL="457200" marR="0" lvl="0" indent="-457200" algn="l" rtl="0">
              <a:lnSpc>
                <a:spcPct val="100000"/>
              </a:lnSpc>
              <a:spcBef>
                <a:spcPts val="0"/>
              </a:spcBef>
              <a:spcAft>
                <a:spcPts val="0"/>
              </a:spcAft>
              <a:buClr>
                <a:schemeClr val="dk1"/>
              </a:buClr>
              <a:buFontTx/>
              <a:buChar char="•"/>
            </a:pPr>
            <a:endParaRPr lang="en-US" sz="2000" dirty="0">
              <a:solidFill>
                <a:schemeClr val="accent6"/>
              </a:solidFill>
            </a:endParaRPr>
          </a:p>
          <a:p>
            <a:pPr marL="457200" marR="0" lvl="0" indent="-457200" algn="l" rtl="0">
              <a:lnSpc>
                <a:spcPct val="100000"/>
              </a:lnSpc>
              <a:spcBef>
                <a:spcPts val="0"/>
              </a:spcBef>
              <a:spcAft>
                <a:spcPts val="0"/>
              </a:spcAft>
              <a:buClr>
                <a:schemeClr val="dk1"/>
              </a:buClr>
              <a:buFontTx/>
              <a:buChar char="•"/>
            </a:pPr>
            <a:r>
              <a:rPr lang="en-US" sz="2000" dirty="0">
                <a:solidFill>
                  <a:schemeClr val="accent6"/>
                </a:solidFill>
              </a:rPr>
              <a:t>Please keep your </a:t>
            </a:r>
            <a:r>
              <a:rPr lang="en-US" sz="2000" b="1" dirty="0">
                <a:solidFill>
                  <a:schemeClr val="accent6"/>
                </a:solidFill>
              </a:rPr>
              <a:t>name plate displayed the entire time</a:t>
            </a:r>
            <a:r>
              <a:rPr lang="en-US" sz="2000" dirty="0">
                <a:solidFill>
                  <a:schemeClr val="accent6"/>
                </a:solidFill>
              </a:rPr>
              <a:t>.  This helps our staff with locating your student and getting him/her to your car faster!  </a:t>
            </a:r>
          </a:p>
          <a:p>
            <a:pPr marL="457200" marR="0" lvl="0" indent="-457200" algn="l" rtl="0">
              <a:lnSpc>
                <a:spcPct val="100000"/>
              </a:lnSpc>
              <a:spcBef>
                <a:spcPts val="0"/>
              </a:spcBef>
              <a:spcAft>
                <a:spcPts val="0"/>
              </a:spcAft>
              <a:buClr>
                <a:schemeClr val="dk1"/>
              </a:buClr>
              <a:buFontTx/>
              <a:buChar char="•"/>
            </a:pPr>
            <a:endParaRPr lang="en-US" sz="2000" dirty="0">
              <a:solidFill>
                <a:schemeClr val="accent6"/>
              </a:solidFill>
            </a:endParaRPr>
          </a:p>
          <a:p>
            <a:pPr marL="457200" marR="0" lvl="0" indent="-457200" algn="l" rtl="0">
              <a:lnSpc>
                <a:spcPct val="100000"/>
              </a:lnSpc>
              <a:spcBef>
                <a:spcPts val="0"/>
              </a:spcBef>
              <a:spcAft>
                <a:spcPts val="0"/>
              </a:spcAft>
              <a:buClr>
                <a:schemeClr val="dk1"/>
              </a:buClr>
              <a:buFontTx/>
              <a:buChar char="•"/>
            </a:pPr>
            <a:r>
              <a:rPr lang="en-US" sz="2000" dirty="0">
                <a:solidFill>
                  <a:schemeClr val="accent6"/>
                </a:solidFill>
              </a:rPr>
              <a:t>Drop-off: Please be sure your </a:t>
            </a:r>
            <a:r>
              <a:rPr lang="en-US" sz="2000" b="1" dirty="0">
                <a:solidFill>
                  <a:schemeClr val="accent6"/>
                </a:solidFill>
              </a:rPr>
              <a:t>student is ready </a:t>
            </a:r>
            <a:r>
              <a:rPr lang="en-US" sz="2000" dirty="0">
                <a:solidFill>
                  <a:schemeClr val="accent6"/>
                </a:solidFill>
              </a:rPr>
              <a:t>to hop off the car as you arrive at curb.  Make sure shoelaces are tied, their backpacks are ready to grab &amp; etc.  </a:t>
            </a:r>
          </a:p>
          <a:p>
            <a:pPr marL="457200" marR="0" lvl="0" indent="-457200" algn="l" rtl="0">
              <a:lnSpc>
                <a:spcPct val="100000"/>
              </a:lnSpc>
              <a:spcBef>
                <a:spcPts val="0"/>
              </a:spcBef>
              <a:spcAft>
                <a:spcPts val="0"/>
              </a:spcAft>
              <a:buClr>
                <a:schemeClr val="dk1"/>
              </a:buClr>
              <a:buFontTx/>
              <a:buChar char="•"/>
            </a:pPr>
            <a:endParaRPr lang="en-US" sz="2000" dirty="0">
              <a:solidFill>
                <a:schemeClr val="accent6"/>
              </a:solidFill>
            </a:endParaRPr>
          </a:p>
          <a:p>
            <a:pPr marL="457200" marR="0" lvl="0" indent="-457200" algn="l" rtl="0">
              <a:lnSpc>
                <a:spcPct val="100000"/>
              </a:lnSpc>
              <a:spcBef>
                <a:spcPts val="0"/>
              </a:spcBef>
              <a:spcAft>
                <a:spcPts val="0"/>
              </a:spcAft>
              <a:buClr>
                <a:schemeClr val="dk1"/>
              </a:buClr>
              <a:buFontTx/>
              <a:buChar char="•"/>
            </a:pPr>
            <a:r>
              <a:rPr lang="en-US" sz="2000" b="1" i="0" u="none" strike="noStrike" cap="none" baseline="0" dirty="0">
                <a:solidFill>
                  <a:schemeClr val="accent6"/>
                </a:solidFill>
                <a:sym typeface="Arial"/>
              </a:rPr>
              <a:t>If you choose to drop off before 7:45am</a:t>
            </a:r>
            <a:r>
              <a:rPr lang="en-US" sz="2000" i="0" u="none" strike="noStrike" cap="none" baseline="0" dirty="0">
                <a:solidFill>
                  <a:schemeClr val="accent6"/>
                </a:solidFill>
                <a:sym typeface="Arial"/>
              </a:rPr>
              <a:t>,this means your student</a:t>
            </a:r>
            <a:r>
              <a:rPr lang="en-US" sz="2000" i="0" u="none" strike="noStrike" cap="none" dirty="0">
                <a:solidFill>
                  <a:schemeClr val="accent6"/>
                </a:solidFill>
                <a:sym typeface="Arial"/>
              </a:rPr>
              <a:t> will be </a:t>
            </a:r>
            <a:r>
              <a:rPr lang="en-US" sz="2000" b="1" i="0" u="none" strike="noStrike" cap="none" dirty="0">
                <a:solidFill>
                  <a:schemeClr val="accent6"/>
                </a:solidFill>
                <a:sym typeface="Arial"/>
              </a:rPr>
              <a:t>unsupervised </a:t>
            </a:r>
            <a:r>
              <a:rPr lang="en-US" sz="2000" i="0" u="none" strike="noStrike" cap="none" dirty="0">
                <a:solidFill>
                  <a:schemeClr val="accent6"/>
                </a:solidFill>
                <a:sym typeface="Arial"/>
              </a:rPr>
              <a:t>outside our school gates. </a:t>
            </a:r>
            <a:endParaRPr sz="2000" i="0" u="none" strike="noStrike" cap="none" baseline="0" dirty="0">
              <a:solidFill>
                <a:schemeClr val="accent6"/>
              </a:solidFill>
              <a:sym typeface="Arial"/>
            </a:endParaRPr>
          </a:p>
        </p:txBody>
      </p:sp>
    </p:spTree>
    <p:extLst>
      <p:ext uri="{BB962C8B-B14F-4D97-AF65-F5344CB8AC3E}">
        <p14:creationId xmlns:p14="http://schemas.microsoft.com/office/powerpoint/2010/main" val="520098381"/>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212" name="Shape 212"/>
          <p:cNvSpPr txBox="1">
            <a:spLocks noGrp="1"/>
          </p:cNvSpPr>
          <p:nvPr>
            <p:ph type="body" idx="1"/>
          </p:nvPr>
        </p:nvSpPr>
        <p:spPr>
          <a:xfrm>
            <a:off x="5334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East Parking Lot: </a:t>
            </a:r>
          </a:p>
          <a:p>
            <a:pPr marL="0" marR="0" lvl="0" indent="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Parking in the Parking Lot without a parking permit for longer than 5-7 minutes may result in a citation from the ASU Parking Department, please park at your own risk!   </a:t>
            </a:r>
          </a:p>
          <a:p>
            <a:pPr marL="0" marR="0" lvl="0" indent="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For the safety of your student: </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If you choose to park, you </a:t>
            </a:r>
            <a:r>
              <a:rPr lang="en-US" sz="2400" b="1" i="0" u="sng" strike="noStrike" cap="none" baseline="0" dirty="0">
                <a:solidFill>
                  <a:srgbClr val="FF0000"/>
                </a:solidFill>
                <a:latin typeface="Arial"/>
                <a:ea typeface="Arial"/>
                <a:cs typeface="Arial"/>
                <a:sym typeface="Arial"/>
              </a:rPr>
              <a:t>MUST WALK </a:t>
            </a:r>
            <a:r>
              <a:rPr lang="en-US" sz="2400" b="0" i="0" u="none" strike="noStrike" cap="none" baseline="0" dirty="0">
                <a:latin typeface="Arial"/>
                <a:ea typeface="Arial"/>
                <a:cs typeface="Arial"/>
                <a:sym typeface="Arial"/>
              </a:rPr>
              <a:t>your student on or off campus by using the CROSS WALK provided.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Mission</a:t>
            </a:r>
          </a:p>
        </p:txBody>
      </p:sp>
      <p:sp>
        <p:nvSpPr>
          <p:cNvPr id="101" name="Shape 1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2862" indent="-42862">
              <a:buNone/>
            </a:pPr>
            <a:r>
              <a:rPr lang="en-US" sz="2400" dirty="0"/>
              <a:t>ASU Preparatory Academy is an innovative K-12 charter school where teachers, students and families share the same goal – college graduation. Our mission is to provide premium environments for learning, helping all students become innovative leaders and problem solvers who are prepared for success in college and their preferred careers.</a:t>
            </a:r>
          </a:p>
          <a:p>
            <a:pPr marL="42862" marR="0" lvl="0" indent="-42862" algn="l" rtl="0">
              <a:lnSpc>
                <a:spcPct val="100000"/>
              </a:lnSpc>
              <a:spcBef>
                <a:spcPts val="640"/>
              </a:spcBef>
              <a:spcAft>
                <a:spcPts val="0"/>
              </a:spcAft>
              <a:buClr>
                <a:schemeClr val="dk1"/>
              </a:buClr>
              <a:buFont typeface="Arial"/>
              <a:buNone/>
            </a:pPr>
            <a:endParaRPr sz="3200" b="0" i="0" u="none" strike="noStrike" cap="none" baseline="0" dirty="0">
              <a:solidFill>
                <a:srgbClr val="595959"/>
              </a:solidFill>
              <a:latin typeface="Arial"/>
              <a:ea typeface="Arial"/>
              <a:cs typeface="Arial"/>
              <a:sym typeface="Arial"/>
            </a:endParaRPr>
          </a:p>
          <a:p>
            <a:pPr marL="42862" marR="0" lvl="0" indent="-42862" algn="l" rtl="0">
              <a:lnSpc>
                <a:spcPct val="100000"/>
              </a:lnSpc>
              <a:spcBef>
                <a:spcPts val="640"/>
              </a:spcBef>
              <a:spcAft>
                <a:spcPts val="0"/>
              </a:spcAft>
              <a:buClr>
                <a:srgbClr val="595959"/>
              </a:buClr>
              <a:buSzPct val="25000"/>
              <a:buFont typeface="Arial"/>
              <a:buNone/>
            </a:pPr>
            <a:r>
              <a:rPr lang="en-US" sz="2400" b="0" i="0" u="none" strike="noStrike" cap="none" baseline="0" dirty="0">
                <a:solidFill>
                  <a:srgbClr val="595959"/>
                </a:solidFill>
                <a:sym typeface="Arial"/>
              </a:rPr>
              <a:t>Cambridge Curriculum</a:t>
            </a:r>
          </a:p>
          <a:p>
            <a:pPr marL="42862" marR="0" lvl="0" indent="-42862" algn="l" rtl="0">
              <a:lnSpc>
                <a:spcPct val="100000"/>
              </a:lnSpc>
              <a:spcBef>
                <a:spcPts val="640"/>
              </a:spcBef>
              <a:spcAft>
                <a:spcPts val="0"/>
              </a:spcAft>
              <a:buClr>
                <a:srgbClr val="595959"/>
              </a:buClr>
              <a:buSzPct val="25000"/>
              <a:buFont typeface="Arial"/>
              <a:buNone/>
            </a:pPr>
            <a:r>
              <a:rPr lang="en-US" sz="2400" dirty="0">
                <a:solidFill>
                  <a:srgbClr val="595959"/>
                </a:solidFill>
              </a:rPr>
              <a:t>AZ College &amp; Career Ready Standards</a:t>
            </a:r>
            <a:endParaRPr sz="2400" b="0" i="0" u="none" strike="noStrike" cap="none" baseline="0" dirty="0">
              <a:solidFill>
                <a:schemeClr val="dk1"/>
              </a:solidFil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
        <p:nvSpPr>
          <p:cNvPr id="102" name="Shape 102"/>
          <p:cNvSpPr txBox="1"/>
          <p:nvPr/>
        </p:nvSpPr>
        <p:spPr>
          <a:xfrm>
            <a:off x="533400" y="5867400"/>
            <a:ext cx="7467600" cy="4921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600" b="0" i="0" u="none" strike="noStrike" cap="none" baseline="0">
                <a:solidFill>
                  <a:schemeClr val="dk1"/>
                </a:solidFill>
                <a:latin typeface="Arial"/>
                <a:ea typeface="Arial"/>
                <a:cs typeface="Arial"/>
                <a:sym typeface="Arial"/>
              </a:rPr>
              <a:t>Academics | Partnership | Leadership | Innovation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Drop-off / Pick-up Procedure</a:t>
            </a:r>
          </a:p>
        </p:txBody>
      </p:sp>
      <p:sp>
        <p:nvSpPr>
          <p:cNvPr id="218" name="Shape 21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dirty="0">
                <a:solidFill>
                  <a:schemeClr val="dk1"/>
                </a:solidFill>
                <a:latin typeface="Arial"/>
                <a:ea typeface="Arial"/>
                <a:cs typeface="Arial"/>
                <a:sym typeface="Arial"/>
              </a:rPr>
              <a:t>Small West Lot</a:t>
            </a:r>
            <a:r>
              <a:rPr lang="en-US" sz="3200" b="0" i="0" u="none" strike="noStrike" cap="none" baseline="0" dirty="0">
                <a:solidFill>
                  <a:schemeClr val="dk1"/>
                </a:solidFill>
                <a:latin typeface="Arial"/>
                <a:ea typeface="Arial"/>
                <a:cs typeface="Arial"/>
                <a:sym typeface="Arial"/>
              </a:rPr>
              <a:t>: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ONLY Preschool Parents will be allowed to use this lot as they must sign their students in and out every day.   </a:t>
            </a:r>
          </a:p>
          <a:p>
            <a:pPr marL="742950" marR="0" lvl="1" indent="-107950" algn="l" rtl="0">
              <a:lnSpc>
                <a:spcPct val="100000"/>
              </a:lnSpc>
              <a:spcBef>
                <a:spcPts val="560"/>
              </a:spcBef>
              <a:spcAft>
                <a:spcPts val="0"/>
              </a:spcAft>
              <a:buClr>
                <a:schemeClr val="dk1"/>
              </a:buClr>
              <a:buFont typeface="Arial"/>
              <a:buNone/>
            </a:pPr>
            <a:endParaRPr sz="2800" b="0" i="0" u="none" strike="noStrike" cap="none" baseline="0" dirty="0">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latin typeface="Arial"/>
                <a:ea typeface="Arial"/>
                <a:cs typeface="Arial"/>
                <a:sym typeface="Arial"/>
              </a:rPr>
              <a:t>FYI: Daycare </a:t>
            </a:r>
            <a:r>
              <a:rPr lang="en-US" sz="2800" dirty="0"/>
              <a:t>Buses</a:t>
            </a:r>
            <a:endParaRPr lang="en-US" sz="2800" b="0" i="0" u="none" strike="noStrike" cap="none" baseline="0" dirty="0">
              <a:latin typeface="Arial"/>
              <a:ea typeface="Arial"/>
              <a:cs typeface="Arial"/>
              <a:sym typeface="Arial"/>
            </a:endParaRP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latin typeface="Arial"/>
                <a:ea typeface="Arial"/>
                <a:cs typeface="Arial"/>
                <a:sym typeface="Arial"/>
              </a:rPr>
              <a:t>For pick-up, vans will be allowed to enter line off of Tilman just north of school.</a:t>
            </a:r>
          </a:p>
          <a:p>
            <a:pPr lvl="3" indent="-228600">
              <a:spcBef>
                <a:spcPts val="480"/>
              </a:spcBef>
              <a:buSzPct val="100000"/>
              <a:buFont typeface="Arial"/>
              <a:buChar char="•"/>
            </a:pPr>
            <a:r>
              <a:rPr lang="en-US" sz="2400" dirty="0"/>
              <a:t>They pick up a various schools. </a:t>
            </a:r>
            <a:r>
              <a:rPr lang="en-US" sz="2400" b="0" i="0" u="none" strike="noStrike" cap="none" baseline="0" dirty="0">
                <a:latin typeface="Arial"/>
                <a:ea typeface="Arial"/>
                <a:cs typeface="Arial"/>
                <a:sym typeface="Arial"/>
              </a:rPr>
              <a:t> </a:t>
            </a:r>
            <a:endParaRPr lang="en-US" sz="2400" b="0" i="0" u="none" strike="noStrike" cap="none" baseline="0" dirty="0">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Discipline</a:t>
            </a:r>
          </a:p>
        </p:txBody>
      </p:sp>
      <p:sp>
        <p:nvSpPr>
          <p:cNvPr id="224" name="Shape 22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200" b="1" i="0" u="sng" strike="noStrike" cap="none" baseline="0"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ct val="25000"/>
              <a:buFont typeface="Arial"/>
              <a:buNone/>
            </a:pPr>
            <a:r>
              <a:rPr lang="en-US" sz="3200" b="1" i="0" u="sng" strike="noStrike" cap="none" baseline="0" dirty="0">
                <a:solidFill>
                  <a:schemeClr val="dk1"/>
                </a:solidFill>
                <a:latin typeface="Arial"/>
                <a:ea typeface="Arial"/>
                <a:cs typeface="Arial"/>
                <a:sym typeface="Arial"/>
              </a:rPr>
              <a:t>School Rules: </a:t>
            </a:r>
          </a:p>
          <a:p>
            <a:pPr marL="0" marR="0" lvl="0" indent="0" algn="l" rtl="0">
              <a:lnSpc>
                <a:spcPct val="100000"/>
              </a:lnSpc>
              <a:spcBef>
                <a:spcPts val="640"/>
              </a:spcBef>
              <a:spcAft>
                <a:spcPts val="0"/>
              </a:spcAft>
              <a:buClr>
                <a:schemeClr val="dk1"/>
              </a:buClr>
              <a:buSzPct val="100000"/>
              <a:buFont typeface="Arial"/>
              <a:buAutoNum type="arabicPeriod"/>
            </a:pPr>
            <a:r>
              <a:rPr lang="en-US" sz="3200" b="0" i="0" u="none" strike="noStrike" cap="none" baseline="0" dirty="0">
                <a:latin typeface="Arial"/>
                <a:ea typeface="Arial"/>
                <a:cs typeface="Arial"/>
                <a:sym typeface="Arial"/>
              </a:rPr>
              <a:t>Respect Yourself</a:t>
            </a:r>
          </a:p>
          <a:p>
            <a:pPr marL="0" marR="0" lvl="0" indent="0" algn="l" rtl="0">
              <a:lnSpc>
                <a:spcPct val="100000"/>
              </a:lnSpc>
              <a:spcBef>
                <a:spcPts val="640"/>
              </a:spcBef>
              <a:spcAft>
                <a:spcPts val="0"/>
              </a:spcAft>
              <a:buClr>
                <a:schemeClr val="dk1"/>
              </a:buClr>
              <a:buSzPct val="100000"/>
              <a:buFont typeface="Arial"/>
              <a:buAutoNum type="arabicPeriod"/>
            </a:pPr>
            <a:r>
              <a:rPr lang="en-US" sz="3200" b="0" i="0" u="none" strike="noStrike" cap="none" baseline="0" dirty="0">
                <a:latin typeface="Arial"/>
                <a:ea typeface="Arial"/>
                <a:cs typeface="Arial"/>
                <a:sym typeface="Arial"/>
              </a:rPr>
              <a:t>Respect Others</a:t>
            </a:r>
          </a:p>
          <a:p>
            <a:pPr marL="0" marR="0" lvl="0" indent="0" algn="l" rtl="0">
              <a:lnSpc>
                <a:spcPct val="100000"/>
              </a:lnSpc>
              <a:spcBef>
                <a:spcPts val="640"/>
              </a:spcBef>
              <a:spcAft>
                <a:spcPts val="0"/>
              </a:spcAft>
              <a:buClr>
                <a:schemeClr val="dk1"/>
              </a:buClr>
              <a:buSzPct val="100000"/>
              <a:buFont typeface="Arial"/>
              <a:buAutoNum type="arabicPeriod"/>
            </a:pPr>
            <a:r>
              <a:rPr lang="en-US" sz="3200" b="0" i="0" u="none" strike="noStrike" cap="none" baseline="0" dirty="0">
                <a:latin typeface="Arial"/>
                <a:ea typeface="Arial"/>
                <a:cs typeface="Arial"/>
                <a:sym typeface="Arial"/>
              </a:rPr>
              <a:t>Respect This Place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Discipline K – </a:t>
            </a:r>
            <a:r>
              <a:rPr lang="en-US" sz="4400" b="1" dirty="0">
                <a:solidFill>
                  <a:schemeClr val="lt1"/>
                </a:solidFill>
              </a:rPr>
              <a:t>5</a:t>
            </a:r>
            <a:endParaRPr lang="en-US" sz="4400" b="1" i="0" u="none" strike="noStrike" cap="none" baseline="0" dirty="0">
              <a:solidFill>
                <a:schemeClr val="lt1"/>
              </a:solidFill>
              <a:latin typeface="Arial"/>
              <a:ea typeface="Arial"/>
              <a:cs typeface="Arial"/>
              <a:sym typeface="Arial"/>
            </a:endParaRPr>
          </a:p>
        </p:txBody>
      </p:sp>
      <p:sp>
        <p:nvSpPr>
          <p:cNvPr id="230" name="Shape 23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Pink Ticket</a:t>
            </a:r>
            <a:r>
              <a:rPr lang="en-US" sz="3200" b="0" i="0" u="none" strike="noStrike" cap="none" baseline="0" dirty="0">
                <a:solidFill>
                  <a:schemeClr val="dk1"/>
                </a:solidFill>
                <a:latin typeface="Arial"/>
                <a:ea typeface="Arial"/>
                <a:cs typeface="Arial"/>
                <a:sym typeface="Arial"/>
              </a:rPr>
              <a:t>:</a:t>
            </a:r>
          </a:p>
          <a:p>
            <a:pPr marL="0" marR="0" lvl="0" indent="0" algn="l" rtl="0">
              <a:lnSpc>
                <a:spcPct val="100000"/>
              </a:lnSpc>
              <a:spcBef>
                <a:spcPts val="640"/>
              </a:spcBef>
              <a:spcAft>
                <a:spcPts val="0"/>
              </a:spcAft>
              <a:buClr>
                <a:schemeClr val="dk1"/>
              </a:buClr>
              <a:buSzPct val="100000"/>
              <a:buFont typeface="Arial"/>
              <a:buChar char="•"/>
            </a:pPr>
            <a:r>
              <a:rPr lang="en-US" sz="3200" b="0" i="0" u="none" strike="noStrike" cap="none" baseline="0" dirty="0">
                <a:latin typeface="Arial"/>
                <a:ea typeface="Arial"/>
                <a:cs typeface="Arial"/>
                <a:sym typeface="Arial"/>
              </a:rPr>
              <a:t>If your student receives a pink ticket, he/she made a bad choice at school. Pink tickets must be signed by you and returned to school the following day.  </a:t>
            </a:r>
          </a:p>
          <a:p>
            <a:pPr marL="0" marR="0" lvl="0" indent="0" algn="l" rtl="0">
              <a:lnSpc>
                <a:spcPct val="100000"/>
              </a:lnSpc>
              <a:spcBef>
                <a:spcPts val="640"/>
              </a:spcBef>
              <a:spcAft>
                <a:spcPts val="0"/>
              </a:spcAft>
              <a:buClr>
                <a:schemeClr val="dk1"/>
              </a:buClr>
              <a:buSzPct val="25000"/>
              <a:buFont typeface="Arial"/>
              <a:buNone/>
            </a:pPr>
            <a:r>
              <a:rPr lang="en-US" sz="3200" b="0" i="0" u="none" strike="noStrike" cap="none" baseline="0" dirty="0">
                <a:latin typeface="Arial"/>
                <a:ea typeface="Arial"/>
                <a:cs typeface="Arial"/>
                <a:sym typeface="Arial"/>
              </a:rPr>
              <a:t>*</a:t>
            </a:r>
            <a:r>
              <a:rPr lang="en-US" sz="2400" b="0" i="0" u="none" strike="noStrike" cap="none" baseline="0" dirty="0">
                <a:latin typeface="Arial"/>
                <a:ea typeface="Arial"/>
                <a:cs typeface="Arial"/>
                <a:sym typeface="Arial"/>
              </a:rPr>
              <a:t>You will also receive either a phone call or an email from the teacher.    </a:t>
            </a:r>
          </a:p>
          <a:p>
            <a:pPr marL="0" marR="0" lvl="1" indent="0" algn="l" rtl="0">
              <a:lnSpc>
                <a:spcPct val="100000"/>
              </a:lnSpc>
              <a:spcBef>
                <a:spcPts val="480"/>
              </a:spcBef>
              <a:spcAft>
                <a:spcPts val="0"/>
              </a:spcAft>
              <a:buClr>
                <a:schemeClr val="dk1"/>
              </a:buClr>
              <a:buFont typeface="Arial"/>
              <a:buNone/>
            </a:pPr>
            <a:endParaRPr sz="2400" b="0" i="0" u="none" strike="noStrike" cap="none" baseline="0" dirty="0">
              <a:latin typeface="Arial"/>
              <a:ea typeface="Arial"/>
              <a:cs typeface="Arial"/>
              <a:sym typeface="Arial"/>
            </a:endParaRPr>
          </a:p>
          <a:p>
            <a:pPr marL="0" lvl="1" indent="0" algn="ctr">
              <a:spcBef>
                <a:spcPts val="400"/>
              </a:spcBef>
              <a:buSzPct val="25000"/>
              <a:buNone/>
            </a:pPr>
            <a:r>
              <a:rPr lang="en-US" sz="2000" dirty="0">
                <a:solidFill>
                  <a:schemeClr val="accent6"/>
                </a:solidFill>
              </a:rPr>
              <a:t>Please refer to our student handbook &amp; teacher’s </a:t>
            </a:r>
            <a:r>
              <a:rPr lang="en-US" sz="2000" dirty="0" err="1">
                <a:solidFill>
                  <a:schemeClr val="accent6"/>
                </a:solidFill>
              </a:rPr>
              <a:t>Weebly</a:t>
            </a:r>
            <a:r>
              <a:rPr lang="en-US" sz="2000" dirty="0">
                <a:solidFill>
                  <a:schemeClr val="accent6"/>
                </a:solidFill>
              </a:rPr>
              <a:t> sites </a:t>
            </a:r>
          </a:p>
          <a:p>
            <a:pPr marL="0" lvl="1" indent="0" algn="ctr">
              <a:spcBef>
                <a:spcPts val="400"/>
              </a:spcBef>
              <a:buSzPct val="25000"/>
              <a:buNone/>
            </a:pPr>
            <a:r>
              <a:rPr lang="en-US" sz="2000" dirty="0">
                <a:solidFill>
                  <a:schemeClr val="accent6"/>
                </a:solidFill>
              </a:rPr>
              <a:t>for more information on disciplinary action.   </a:t>
            </a:r>
          </a:p>
          <a:p>
            <a:pPr marL="0" marR="0" lvl="0" indent="0" algn="l" rtl="0">
              <a:lnSpc>
                <a:spcPct val="100000"/>
              </a:lnSpc>
              <a:spcBef>
                <a:spcPts val="640"/>
              </a:spcBef>
              <a:spcAft>
                <a:spcPts val="0"/>
              </a:spcAft>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Discipline 6</a:t>
            </a:r>
            <a:r>
              <a:rPr lang="en-US" sz="4400" b="1" baseline="30000" dirty="0">
                <a:solidFill>
                  <a:schemeClr val="lt1"/>
                </a:solidFill>
              </a:rPr>
              <a:t> </a:t>
            </a:r>
            <a:r>
              <a:rPr lang="en-US" sz="4400" b="1" i="0" u="none" strike="noStrike" cap="none" baseline="0" dirty="0">
                <a:solidFill>
                  <a:schemeClr val="lt1"/>
                </a:solidFill>
                <a:latin typeface="Arial"/>
                <a:ea typeface="Arial"/>
                <a:cs typeface="Arial"/>
                <a:sym typeface="Arial"/>
              </a:rPr>
              <a:t>– 8</a:t>
            </a:r>
          </a:p>
        </p:txBody>
      </p:sp>
      <p:sp>
        <p:nvSpPr>
          <p:cNvPr id="237" name="Shape 237"/>
          <p:cNvSpPr txBox="1">
            <a:spLocks noGrp="1"/>
          </p:cNvSpPr>
          <p:nvPr>
            <p:ph type="body" idx="1"/>
          </p:nvPr>
        </p:nvSpPr>
        <p:spPr>
          <a:xfrm>
            <a:off x="457200" y="1524000"/>
            <a:ext cx="8229600" cy="512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Agenda Line:</a:t>
            </a:r>
          </a:p>
          <a:p>
            <a:pPr marL="0" marR="0" lvl="0" indent="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If there is a line drawn across your student’s agenda he or she has made a bad choice,</a:t>
            </a:r>
            <a:r>
              <a:rPr lang="en-US" sz="3200" b="0" i="0" u="none" strike="noStrike" cap="none" dirty="0">
                <a:solidFill>
                  <a:schemeClr val="accent6"/>
                </a:solidFill>
                <a:latin typeface="Arial"/>
                <a:ea typeface="Arial"/>
                <a:cs typeface="Arial"/>
                <a:sym typeface="Arial"/>
              </a:rPr>
              <a:t> and will be assigned a lunch detention.</a:t>
            </a:r>
            <a:endParaRPr lang="en-US" sz="32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dirty="0">
                <a:solidFill>
                  <a:schemeClr val="accent6"/>
                </a:solidFill>
                <a:latin typeface="Arial"/>
                <a:ea typeface="Arial"/>
                <a:cs typeface="Arial"/>
                <a:sym typeface="Arial"/>
              </a:rPr>
              <a:t>*You will also receive either a phone call or an email from the teacher.    </a:t>
            </a:r>
          </a:p>
          <a:p>
            <a:pPr marL="0" marR="0" lvl="1" indent="0" algn="ctr" rtl="0">
              <a:lnSpc>
                <a:spcPct val="100000"/>
              </a:lnSpc>
              <a:spcBef>
                <a:spcPts val="400"/>
              </a:spcBef>
              <a:spcAft>
                <a:spcPts val="0"/>
              </a:spcAft>
              <a:buClr>
                <a:schemeClr val="dk1"/>
              </a:buClr>
              <a:buSzPct val="25000"/>
              <a:buFont typeface="Arial"/>
              <a:buNone/>
            </a:pPr>
            <a:endParaRPr lang="en-US" sz="2000" b="0" i="0" u="none" strike="noStrike" cap="none" baseline="0" dirty="0">
              <a:solidFill>
                <a:schemeClr val="accent6"/>
              </a:solidFill>
              <a:latin typeface="Arial"/>
              <a:ea typeface="Arial"/>
              <a:cs typeface="Arial"/>
              <a:sym typeface="Arial"/>
            </a:endParaRPr>
          </a:p>
          <a:p>
            <a:pPr marL="0" marR="0" lvl="1" indent="0" algn="ctr" rtl="0">
              <a:lnSpc>
                <a:spcPct val="100000"/>
              </a:lnSpc>
              <a:spcBef>
                <a:spcPts val="40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Please refer to our student handbook &amp; </a:t>
            </a:r>
            <a:r>
              <a:rPr lang="en-US" sz="2000" dirty="0">
                <a:solidFill>
                  <a:schemeClr val="accent6"/>
                </a:solidFill>
              </a:rPr>
              <a:t>teacher’s </a:t>
            </a:r>
            <a:r>
              <a:rPr lang="en-US" sz="2000" dirty="0" err="1">
                <a:solidFill>
                  <a:schemeClr val="accent6"/>
                </a:solidFill>
              </a:rPr>
              <a:t>Weebly</a:t>
            </a:r>
            <a:r>
              <a:rPr lang="en-US" sz="2000" dirty="0">
                <a:solidFill>
                  <a:schemeClr val="accent6"/>
                </a:solidFill>
              </a:rPr>
              <a:t> sites </a:t>
            </a:r>
          </a:p>
          <a:p>
            <a:pPr marL="0" marR="0" lvl="1" indent="0" algn="ctr" rtl="0">
              <a:lnSpc>
                <a:spcPct val="100000"/>
              </a:lnSpc>
              <a:spcBef>
                <a:spcPts val="40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for more information on disciplinary action.   </a:t>
            </a:r>
            <a:endParaRPr sz="2000" b="0" i="0" u="none" strike="noStrike" cap="none" baseline="0" dirty="0">
              <a:solidFill>
                <a:schemeClr val="accent6"/>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dirty="0">
                <a:solidFill>
                  <a:schemeClr val="lt1"/>
                </a:solidFill>
              </a:rPr>
              <a:t>Zero tolerance for Bullying</a:t>
            </a:r>
            <a:endParaRPr lang="en-US" sz="4400" b="1" i="0" u="none" strike="noStrike" cap="none" baseline="0" dirty="0">
              <a:solidFill>
                <a:schemeClr val="lt1"/>
              </a:solidFill>
              <a:latin typeface="Arial"/>
              <a:ea typeface="Arial"/>
              <a:cs typeface="Arial"/>
              <a:sym typeface="Arial"/>
            </a:endParaRPr>
          </a:p>
        </p:txBody>
      </p:sp>
      <p:sp>
        <p:nvSpPr>
          <p:cNvPr id="237" name="Shape 237"/>
          <p:cNvSpPr txBox="1">
            <a:spLocks noGrp="1"/>
          </p:cNvSpPr>
          <p:nvPr>
            <p:ph type="body" idx="1"/>
          </p:nvPr>
        </p:nvSpPr>
        <p:spPr>
          <a:xfrm>
            <a:off x="457200" y="1524000"/>
            <a:ext cx="8229600" cy="512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ASU Prep is committed to keeping our school bully-free.  </a:t>
            </a:r>
          </a:p>
          <a:p>
            <a:pPr marL="0" marR="0" lvl="0" indent="0" algn="l" rtl="0">
              <a:lnSpc>
                <a:spcPct val="100000"/>
              </a:lnSpc>
              <a:spcBef>
                <a:spcPts val="0"/>
              </a:spcBef>
              <a:spcAft>
                <a:spcPts val="0"/>
              </a:spcAft>
              <a:buClr>
                <a:schemeClr val="dk1"/>
              </a:buClr>
              <a:buSzPct val="25000"/>
              <a:buFont typeface="Arial"/>
              <a:buNone/>
            </a:pPr>
            <a:endParaRPr lang="en-US" sz="3200" b="1"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2400" i="0" u="none" strike="noStrike" cap="none" baseline="0" dirty="0">
                <a:solidFill>
                  <a:schemeClr val="accent6"/>
                </a:solidFill>
                <a:latin typeface="Arial"/>
                <a:ea typeface="Arial"/>
                <a:cs typeface="Arial"/>
                <a:sym typeface="Arial"/>
              </a:rPr>
              <a:t>If we are not aware of potential bully situations that are on-going we can’t investigate and handle appropriately so we ask that you notify us right away.  </a:t>
            </a:r>
          </a:p>
          <a:p>
            <a:pPr marL="0" marR="0" lvl="0" indent="0" algn="l" rtl="0">
              <a:lnSpc>
                <a:spcPct val="100000"/>
              </a:lnSpc>
              <a:spcBef>
                <a:spcPts val="0"/>
              </a:spcBef>
              <a:spcAft>
                <a:spcPts val="0"/>
              </a:spcAft>
              <a:buClr>
                <a:schemeClr val="dk1"/>
              </a:buClr>
              <a:buSzPct val="25000"/>
              <a:buFont typeface="Arial"/>
              <a:buNone/>
            </a:pPr>
            <a:endParaRPr lang="en-US" sz="2400" dirty="0">
              <a:solidFill>
                <a:schemeClr val="accent6"/>
              </a:solidFill>
            </a:endParaRPr>
          </a:p>
          <a:p>
            <a:pPr marL="0" indent="0">
              <a:spcBef>
                <a:spcPts val="0"/>
              </a:spcBef>
              <a:buSzPct val="25000"/>
              <a:buNone/>
            </a:pPr>
            <a:r>
              <a:rPr lang="en-US" sz="2400" i="0" u="none" strike="noStrike" cap="none" baseline="0" dirty="0">
                <a:solidFill>
                  <a:schemeClr val="accent6"/>
                </a:solidFill>
                <a:latin typeface="Arial"/>
                <a:ea typeface="Arial"/>
                <a:cs typeface="Arial"/>
                <a:sym typeface="Arial"/>
              </a:rPr>
              <a:t>Who to Notify?:</a:t>
            </a:r>
          </a:p>
          <a:p>
            <a:pPr indent="-342900">
              <a:spcBef>
                <a:spcPts val="0"/>
              </a:spcBef>
              <a:buSzPct val="25000"/>
            </a:pPr>
            <a:r>
              <a:rPr lang="en-US" sz="2400" dirty="0">
                <a:solidFill>
                  <a:schemeClr val="accent6"/>
                </a:solidFill>
              </a:rPr>
              <a:t>Teacher</a:t>
            </a:r>
          </a:p>
          <a:p>
            <a:pPr indent="-342900">
              <a:spcBef>
                <a:spcPts val="0"/>
              </a:spcBef>
              <a:buSzPct val="25000"/>
            </a:pPr>
            <a:r>
              <a:rPr lang="en-US" sz="2400" i="0" u="none" strike="noStrike" cap="none" baseline="0" dirty="0">
                <a:solidFill>
                  <a:schemeClr val="accent6"/>
                </a:solidFill>
                <a:latin typeface="Arial"/>
                <a:ea typeface="Arial"/>
                <a:cs typeface="Arial"/>
                <a:sym typeface="Arial"/>
              </a:rPr>
              <a:t>Dean of Students:</a:t>
            </a:r>
          </a:p>
          <a:p>
            <a:pPr lvl="1" indent="-342900">
              <a:spcBef>
                <a:spcPts val="0"/>
              </a:spcBef>
              <a:buSzPct val="25000"/>
            </a:pPr>
            <a:r>
              <a:rPr lang="en-US" sz="2400" dirty="0">
                <a:solidFill>
                  <a:schemeClr val="accent6"/>
                </a:solidFill>
              </a:rPr>
              <a:t>Erin Nielsen or Amy </a:t>
            </a:r>
            <a:r>
              <a:rPr lang="en-US" sz="2400" dirty="0" err="1">
                <a:solidFill>
                  <a:schemeClr val="accent6"/>
                </a:solidFill>
              </a:rPr>
              <a:t>Kochis</a:t>
            </a:r>
            <a:endParaRPr lang="en-US" sz="2400" dirty="0">
              <a:solidFill>
                <a:schemeClr val="accent6"/>
              </a:solidFill>
            </a:endParaRPr>
          </a:p>
          <a:p>
            <a:pPr marL="400050" lvl="1" indent="0">
              <a:spcBef>
                <a:spcPts val="0"/>
              </a:spcBef>
              <a:buSzPct val="25000"/>
              <a:buNone/>
            </a:pPr>
            <a:r>
              <a:rPr lang="en-US" sz="2400" i="0" u="none" strike="noStrike" cap="none" baseline="0" dirty="0">
                <a:solidFill>
                  <a:schemeClr val="accent6"/>
                </a:solidFill>
                <a:latin typeface="Arial"/>
                <a:ea typeface="Arial"/>
                <a:cs typeface="Arial"/>
                <a:sym typeface="Arial"/>
              </a:rPr>
              <a:t>P</a:t>
            </a:r>
            <a:r>
              <a:rPr lang="en-US" sz="2400" dirty="0">
                <a:solidFill>
                  <a:schemeClr val="accent6"/>
                </a:solidFill>
              </a:rPr>
              <a:t>rincipal – Claudia Mendoza</a:t>
            </a:r>
            <a:endParaRPr lang="en-US" sz="2400" i="0" u="none" strike="noStrike" cap="none" baseline="0" dirty="0">
              <a:solidFill>
                <a:schemeClr val="accent6"/>
              </a:solidFill>
              <a:latin typeface="Arial"/>
              <a:ea typeface="Arial"/>
              <a:cs typeface="Arial"/>
              <a:sym typeface="Arial"/>
            </a:endParaRPr>
          </a:p>
          <a:p>
            <a:pPr indent="-342900">
              <a:spcBef>
                <a:spcPts val="0"/>
              </a:spcBef>
              <a:buSzPct val="25000"/>
            </a:pPr>
            <a:r>
              <a:rPr lang="en-US" sz="2400" i="0" u="none" strike="noStrike" cap="none" baseline="0" dirty="0">
                <a:solidFill>
                  <a:schemeClr val="accent6"/>
                </a:solidFill>
                <a:latin typeface="Arial"/>
                <a:ea typeface="Arial"/>
                <a:cs typeface="Arial"/>
                <a:sym typeface="Arial"/>
              </a:rPr>
              <a:t> </a:t>
            </a:r>
          </a:p>
          <a:p>
            <a:pPr indent="-342900">
              <a:spcBef>
                <a:spcPts val="0"/>
              </a:spcBef>
              <a:buSzPct val="25000"/>
            </a:pPr>
            <a:endParaRPr lang="en-US" sz="2400" i="0" u="none" strike="noStrike" cap="none" baseline="0" dirty="0">
              <a:solidFill>
                <a:schemeClr val="accent6"/>
              </a:solidFill>
              <a:latin typeface="Arial"/>
              <a:ea typeface="Arial"/>
              <a:cs typeface="Arial"/>
              <a:sym typeface="Arial"/>
            </a:endParaRPr>
          </a:p>
          <a:p>
            <a:pPr marL="0" marR="0" lvl="1" indent="0" algn="ctr" rtl="0">
              <a:lnSpc>
                <a:spcPct val="100000"/>
              </a:lnSpc>
              <a:spcBef>
                <a:spcPts val="400"/>
              </a:spcBef>
              <a:spcAft>
                <a:spcPts val="0"/>
              </a:spcAft>
              <a:buClr>
                <a:schemeClr val="dk1"/>
              </a:buClr>
              <a:buSzPct val="25000"/>
              <a:buFont typeface="Arial"/>
              <a:buNone/>
            </a:pPr>
            <a:endParaRPr lang="en-US" sz="2000" b="0" i="0" u="none" strike="noStrike" cap="none" baseline="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14165252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ASU Prep’s Anti-Bullying</a:t>
            </a:r>
          </a:p>
        </p:txBody>
      </p:sp>
      <p:sp>
        <p:nvSpPr>
          <p:cNvPr id="243" name="Shape 243"/>
          <p:cNvSpPr txBox="1">
            <a:spLocks noGrp="1"/>
          </p:cNvSpPr>
          <p:nvPr>
            <p:ph type="body" idx="1"/>
          </p:nvPr>
        </p:nvSpPr>
        <p:spPr>
          <a:xfrm>
            <a:off x="457200" y="1447800"/>
            <a:ext cx="8229600" cy="4678361"/>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dk1"/>
              </a:buClr>
              <a:buSzPct val="100000"/>
              <a:buFont typeface="Arial"/>
              <a:buChar char="–"/>
            </a:pPr>
            <a:r>
              <a:rPr lang="en-US" sz="2800" b="1" i="0" u="none" strike="noStrike" cap="none" baseline="0" dirty="0">
                <a:solidFill>
                  <a:schemeClr val="dk1"/>
                </a:solidFill>
                <a:latin typeface="Arial"/>
                <a:ea typeface="Arial"/>
                <a:cs typeface="Arial"/>
                <a:sym typeface="Arial"/>
              </a:rPr>
              <a:t>ASU Prep’s Anti-bullying </a:t>
            </a:r>
            <a:r>
              <a:rPr lang="en-US" sz="2800" b="1" dirty="0">
                <a:solidFill>
                  <a:schemeClr val="dk1"/>
                </a:solidFill>
              </a:rPr>
              <a:t>Pact</a:t>
            </a:r>
            <a:endParaRPr lang="en-US" sz="2800" b="1" i="0" u="none" strike="noStrike" cap="none" baseline="0" dirty="0">
              <a:solidFill>
                <a:schemeClr val="dk1"/>
              </a:solidFill>
              <a:latin typeface="Arial"/>
              <a:ea typeface="Arial"/>
              <a:cs typeface="Arial"/>
              <a:sym typeface="Arial"/>
            </a:endParaRP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not bully others.</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help students who are bullied.</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include students who are left out.</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If we know that somebody is being bullied, we will tell an adult at school and an adult at home.</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We will respect ourselves, others and this place. </a:t>
            </a:r>
          </a:p>
          <a:p>
            <a:pPr marL="342900" marR="0" lvl="0" indent="-342900" algn="l" rtl="0">
              <a:lnSpc>
                <a:spcPct val="100000"/>
              </a:lnSpc>
              <a:spcBef>
                <a:spcPts val="560"/>
              </a:spcBef>
              <a:spcAft>
                <a:spcPts val="0"/>
              </a:spcAft>
              <a:buClr>
                <a:schemeClr val="dk1"/>
              </a:buClr>
              <a:buSzPct val="100000"/>
              <a:buFont typeface="Arial"/>
              <a:buChar char="•"/>
            </a:pPr>
            <a:r>
              <a:rPr lang="en-US" sz="2800" b="1" i="0" u="none" strike="noStrike" cap="none" baseline="0" dirty="0" err="1">
                <a:solidFill>
                  <a:srgbClr val="800000"/>
                </a:solidFill>
                <a:latin typeface="Arial"/>
                <a:ea typeface="Arial"/>
                <a:cs typeface="Arial"/>
                <a:sym typeface="Arial"/>
              </a:rPr>
              <a:t>Olweus</a:t>
            </a:r>
            <a:r>
              <a:rPr lang="en-US" sz="2800" b="1" i="0" u="none" strike="noStrike" cap="none" baseline="0" dirty="0">
                <a:solidFill>
                  <a:srgbClr val="800000"/>
                </a:solidFill>
                <a:latin typeface="Arial"/>
                <a:ea typeface="Arial"/>
                <a:cs typeface="Arial"/>
                <a:sym typeface="Arial"/>
              </a:rPr>
              <a:t> Anti-Bullying Program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School Kick-off: Monday, August 6</a:t>
            </a:r>
          </a:p>
          <a:p>
            <a:pPr lvl="2" indent="-285750">
              <a:spcBef>
                <a:spcPts val="560"/>
              </a:spcBef>
              <a:buSzPct val="100000"/>
              <a:buFont typeface="Arial"/>
              <a:buChar char="–"/>
            </a:pPr>
            <a:r>
              <a:rPr lang="en-US" sz="2000" dirty="0">
                <a:solidFill>
                  <a:schemeClr val="accent6"/>
                </a:solidFill>
              </a:rPr>
              <a:t>Parent Information will be available at each designated Curriculum Night.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Olweus Think Sheet	</a:t>
            </a:r>
          </a:p>
        </p:txBody>
      </p:sp>
      <p:sp>
        <p:nvSpPr>
          <p:cNvPr id="249" name="Shape 24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If your student is sent home with a </a:t>
            </a:r>
            <a:r>
              <a:rPr lang="en-US" sz="2400" dirty="0">
                <a:solidFill>
                  <a:schemeClr val="accent6"/>
                </a:solidFill>
              </a:rPr>
              <a:t>‘</a:t>
            </a:r>
            <a:r>
              <a:rPr lang="en-US" sz="2400" b="1" i="0" u="none" strike="noStrike" cap="none" baseline="0" dirty="0">
                <a:solidFill>
                  <a:schemeClr val="accent6"/>
                </a:solidFill>
                <a:latin typeface="Arial"/>
                <a:ea typeface="Arial"/>
                <a:cs typeface="Arial"/>
                <a:sym typeface="Arial"/>
              </a:rPr>
              <a:t>Think Sheet</a:t>
            </a:r>
            <a:r>
              <a:rPr lang="en-US" sz="2400" dirty="0">
                <a:solidFill>
                  <a:schemeClr val="accent6"/>
                </a:solidFill>
              </a:rPr>
              <a:t>’</a:t>
            </a:r>
            <a:r>
              <a:rPr lang="en-US" sz="2400" b="0" i="0" u="none" strike="noStrike" cap="none" baseline="0" dirty="0">
                <a:solidFill>
                  <a:schemeClr val="accent6"/>
                </a:solidFill>
                <a:latin typeface="Arial"/>
                <a:ea typeface="Arial"/>
                <a:cs typeface="Arial"/>
                <a:sym typeface="Arial"/>
              </a:rPr>
              <a:t> it is because they displayed bullying</a:t>
            </a:r>
            <a:r>
              <a:rPr lang="en-US" sz="2400" b="0" i="0" u="none" strike="noStrike" cap="none" dirty="0">
                <a:solidFill>
                  <a:schemeClr val="accent6"/>
                </a:solidFill>
                <a:latin typeface="Arial"/>
                <a:ea typeface="Arial"/>
                <a:cs typeface="Arial"/>
                <a:sym typeface="Arial"/>
              </a:rPr>
              <a:t> behavior toward</a:t>
            </a:r>
            <a:r>
              <a:rPr lang="en-US" sz="2400" b="0" i="0" u="none" strike="noStrike" cap="none" baseline="0" dirty="0">
                <a:solidFill>
                  <a:schemeClr val="accent6"/>
                </a:solidFill>
                <a:latin typeface="Arial"/>
                <a:ea typeface="Arial"/>
                <a:cs typeface="Arial"/>
                <a:sym typeface="Arial"/>
              </a:rPr>
              <a:t> another student. This sheet needs to be signed by a parent and returned to the homeroom or </a:t>
            </a:r>
            <a:r>
              <a:rPr lang="en-US" sz="2400" dirty="0">
                <a:solidFill>
                  <a:schemeClr val="accent6"/>
                </a:solidFill>
              </a:rPr>
              <a:t>F</a:t>
            </a:r>
            <a:r>
              <a:rPr lang="en-US" sz="2400" b="0" i="0" u="none" strike="noStrike" cap="none" baseline="0" dirty="0">
                <a:solidFill>
                  <a:schemeClr val="accent6"/>
                </a:solidFill>
                <a:latin typeface="Arial"/>
                <a:ea typeface="Arial"/>
                <a:cs typeface="Arial"/>
                <a:sym typeface="Arial"/>
              </a:rPr>
              <a:t>oundations teacher the next day.  </a:t>
            </a:r>
            <a:endParaRPr sz="2400" b="0" i="0" u="none" strike="noStrike" cap="none" baseline="0" dirty="0">
              <a:solidFill>
                <a:schemeClr val="accent6"/>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You will be called or emailed by the reporting teacher giving you more details about the </a:t>
            </a:r>
            <a:r>
              <a:rPr lang="en-US" sz="2000" dirty="0">
                <a:solidFill>
                  <a:schemeClr val="accent6"/>
                </a:solidFill>
              </a:rPr>
              <a:t>behavior</a:t>
            </a:r>
            <a:r>
              <a:rPr lang="en-US" sz="2000" b="0" i="0" u="none" strike="noStrike" cap="none" baseline="0" dirty="0">
                <a:solidFill>
                  <a:schemeClr val="accent6"/>
                </a:solidFill>
                <a:latin typeface="Arial"/>
                <a:ea typeface="Arial"/>
                <a:cs typeface="Arial"/>
                <a:sym typeface="Arial"/>
              </a:rPr>
              <a:t> and the consequence given to your student. </a:t>
            </a:r>
          </a:p>
          <a:p>
            <a:pPr marL="742950" marR="0" lvl="1" indent="-285750" algn="l" rtl="0">
              <a:lnSpc>
                <a:spcPct val="100000"/>
              </a:lnSpc>
              <a:spcBef>
                <a:spcPts val="48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 </a:t>
            </a:r>
          </a:p>
          <a:p>
            <a:pPr marL="742950" marR="0" lvl="1" indent="-285750" algn="l" rtl="0">
              <a:lnSpc>
                <a:spcPct val="100000"/>
              </a:lnSpc>
              <a:spcBef>
                <a:spcPts val="48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Please refer to our student handbook for more information on disciplinary action.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Character Education Program</a:t>
            </a:r>
          </a:p>
        </p:txBody>
      </p:sp>
      <p:sp>
        <p:nvSpPr>
          <p:cNvPr id="255" name="Shape 25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dirty="0">
                <a:solidFill>
                  <a:schemeClr val="dk1"/>
                </a:solidFill>
                <a:latin typeface="Arial"/>
                <a:ea typeface="Arial"/>
                <a:cs typeface="Arial"/>
                <a:sym typeface="Arial"/>
              </a:rPr>
              <a:t>The Leader in Me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Be Proactive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Begin with the End in Mind</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Put First Things First</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Think Win-Win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Seek First to Understand, Then to  Be Understood</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Synergize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Sharpen the Saw</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br>
              <a:rPr lang="en-US" sz="3600" b="1" i="0" u="none" strike="noStrike" cap="none" baseline="0">
                <a:solidFill>
                  <a:schemeClr val="lt1"/>
                </a:solidFill>
                <a:latin typeface="Arial"/>
                <a:ea typeface="Arial"/>
                <a:cs typeface="Arial"/>
                <a:sym typeface="Arial"/>
              </a:rPr>
            </a:br>
            <a:r>
              <a:rPr lang="en-US" sz="3600" b="1" i="0" u="none" strike="noStrike" cap="none" baseline="0">
                <a:solidFill>
                  <a:schemeClr val="lt1"/>
                </a:solidFill>
                <a:latin typeface="Arial"/>
                <a:ea typeface="Arial"/>
                <a:cs typeface="Arial"/>
                <a:sym typeface="Arial"/>
              </a:rPr>
              <a:t>ILP Parent-Teacher Conferences</a:t>
            </a:r>
            <a:br>
              <a:rPr lang="en-US" sz="3600" b="1" i="0" u="none" strike="noStrike" cap="none" baseline="0">
                <a:solidFill>
                  <a:schemeClr val="lt1"/>
                </a:solidFill>
                <a:latin typeface="Arial"/>
                <a:ea typeface="Arial"/>
                <a:cs typeface="Arial"/>
                <a:sym typeface="Arial"/>
              </a:rPr>
            </a:br>
            <a:endParaRPr lang="en-US" sz="3600" b="1" i="0" u="none" strike="noStrike" cap="none" baseline="0">
              <a:solidFill>
                <a:schemeClr val="lt1"/>
              </a:solidFill>
              <a:latin typeface="Arial"/>
              <a:ea typeface="Arial"/>
              <a:cs typeface="Arial"/>
              <a:sym typeface="Arial"/>
            </a:endParaRPr>
          </a:p>
        </p:txBody>
      </p:sp>
      <p:sp>
        <p:nvSpPr>
          <p:cNvPr id="261" name="Shape 261"/>
          <p:cNvSpPr txBox="1">
            <a:spLocks noGrp="1"/>
          </p:cNvSpPr>
          <p:nvPr>
            <p:ph type="body" idx="1"/>
          </p:nvPr>
        </p:nvSpPr>
        <p:spPr>
          <a:xfrm>
            <a:off x="0" y="1600200"/>
            <a:ext cx="8839200" cy="4602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4 </a:t>
            </a:r>
            <a:r>
              <a:rPr lang="en-US" sz="3200" b="0" i="0" u="none" strike="noStrike" cap="none" baseline="0" dirty="0">
                <a:solidFill>
                  <a:schemeClr val="tx1"/>
                </a:solidFill>
                <a:latin typeface="Arial"/>
                <a:ea typeface="Arial"/>
                <a:cs typeface="Arial"/>
                <a:sym typeface="Arial"/>
              </a:rPr>
              <a:t>times</a:t>
            </a:r>
            <a:r>
              <a:rPr lang="en-US" sz="3200" b="0" i="0" u="none" strike="noStrike" cap="none" baseline="0" dirty="0">
                <a:solidFill>
                  <a:schemeClr val="dk1"/>
                </a:solidFill>
                <a:latin typeface="Arial"/>
                <a:ea typeface="Arial"/>
                <a:cs typeface="Arial"/>
                <a:sym typeface="Arial"/>
              </a:rPr>
              <a:t> per school year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Dates:</a:t>
            </a:r>
          </a:p>
          <a:p>
            <a:pPr marL="742950" marR="0" lvl="1" indent="-285750" algn="l" rtl="0">
              <a:lnSpc>
                <a:spcPct val="100000"/>
              </a:lnSpc>
              <a:spcBef>
                <a:spcPts val="560"/>
              </a:spcBef>
              <a:spcAft>
                <a:spcPts val="0"/>
              </a:spcAft>
              <a:buClr>
                <a:schemeClr val="dk1"/>
              </a:buClr>
              <a:buSzPct val="100000"/>
              <a:buFont typeface="Arial"/>
              <a:buChar char="–"/>
            </a:pPr>
            <a:endParaRPr lang="en-US" sz="2400" dirty="0">
              <a:solidFill>
                <a:schemeClr val="tx1"/>
              </a:solidFill>
              <a:latin typeface="Arial" charset="0"/>
              <a:ea typeface="ＭＳ Ｐゴシック" charset="0"/>
            </a:endParaRPr>
          </a:p>
          <a:p>
            <a:pPr lvl="2"/>
            <a:r>
              <a:rPr lang="en-US" sz="2400" dirty="0">
                <a:solidFill>
                  <a:schemeClr val="accent6"/>
                </a:solidFill>
                <a:latin typeface="Arial" charset="0"/>
                <a:ea typeface="ＭＳ Ｐゴシック" charset="0"/>
              </a:rPr>
              <a:t>July 26</a:t>
            </a:r>
            <a:r>
              <a:rPr lang="en-US" sz="2400" baseline="30000" dirty="0">
                <a:solidFill>
                  <a:schemeClr val="accent6"/>
                </a:solidFill>
                <a:latin typeface="Arial" charset="0"/>
                <a:ea typeface="ＭＳ Ｐゴシック" charset="0"/>
              </a:rPr>
              <a:t>th</a:t>
            </a:r>
            <a:r>
              <a:rPr lang="en-US" sz="2400" dirty="0">
                <a:solidFill>
                  <a:schemeClr val="accent6"/>
                </a:solidFill>
                <a:latin typeface="Arial" charset="0"/>
                <a:ea typeface="ＭＳ Ｐゴシック" charset="0"/>
              </a:rPr>
              <a:t>- </a:t>
            </a:r>
            <a:r>
              <a:rPr lang="en-US" sz="2000" dirty="0">
                <a:solidFill>
                  <a:schemeClr val="accent6"/>
                </a:solidFill>
                <a:latin typeface="Arial" charset="0"/>
                <a:ea typeface="ＭＳ Ｐゴシック" charset="0"/>
              </a:rPr>
              <a:t>Meet the Teacher/Open House &amp; Resource Fair</a:t>
            </a:r>
          </a:p>
          <a:p>
            <a:pPr lvl="2"/>
            <a:endParaRPr lang="en-US" sz="2400" dirty="0">
              <a:solidFill>
                <a:schemeClr val="accent6"/>
              </a:solidFill>
              <a:latin typeface="Arial" charset="0"/>
              <a:ea typeface="ＭＳ Ｐゴシック" charset="0"/>
            </a:endParaRPr>
          </a:p>
          <a:p>
            <a:pPr lvl="2"/>
            <a:r>
              <a:rPr lang="en-US" sz="2400" u="sng" dirty="0">
                <a:solidFill>
                  <a:schemeClr val="accent6"/>
                </a:solidFill>
                <a:latin typeface="Arial" charset="0"/>
                <a:ea typeface="ＭＳ Ｐゴシック" charset="0"/>
              </a:rPr>
              <a:t>October 9</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 10</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a:t>
            </a:r>
          </a:p>
          <a:p>
            <a:pPr lvl="2"/>
            <a:endParaRPr lang="en-US" sz="2400" u="sng" dirty="0">
              <a:solidFill>
                <a:schemeClr val="accent6"/>
              </a:solidFill>
              <a:latin typeface="Arial" charset="0"/>
              <a:ea typeface="ＭＳ Ｐゴシック" charset="0"/>
            </a:endParaRPr>
          </a:p>
          <a:p>
            <a:pPr lvl="2"/>
            <a:r>
              <a:rPr lang="en-US" sz="2400" u="sng" dirty="0">
                <a:solidFill>
                  <a:schemeClr val="accent6"/>
                </a:solidFill>
                <a:latin typeface="Arial" charset="0"/>
                <a:ea typeface="ＭＳ Ｐゴシック" charset="0"/>
              </a:rPr>
              <a:t>January 8</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 9</a:t>
            </a:r>
            <a:r>
              <a:rPr lang="en-US" sz="2400" u="sng" baseline="30000" dirty="0">
                <a:solidFill>
                  <a:schemeClr val="accent6"/>
                </a:solidFill>
                <a:latin typeface="Arial" charset="0"/>
                <a:ea typeface="ＭＳ Ｐゴシック" charset="0"/>
              </a:rPr>
              <a:t>th  </a:t>
            </a:r>
          </a:p>
          <a:p>
            <a:pPr lvl="2"/>
            <a:endParaRPr lang="en-US" sz="2400" u="sng" dirty="0">
              <a:solidFill>
                <a:schemeClr val="accent6"/>
              </a:solidFill>
              <a:latin typeface="Arial" charset="0"/>
              <a:ea typeface="ＭＳ Ｐゴシック" charset="0"/>
            </a:endParaRPr>
          </a:p>
          <a:p>
            <a:pPr lvl="2"/>
            <a:r>
              <a:rPr lang="en-US" sz="2400" u="sng" dirty="0">
                <a:solidFill>
                  <a:schemeClr val="accent6"/>
                </a:solidFill>
                <a:latin typeface="Arial" charset="0"/>
                <a:ea typeface="ＭＳ Ｐゴシック" charset="0"/>
              </a:rPr>
              <a:t>March 14</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 15</a:t>
            </a:r>
            <a:r>
              <a:rPr lang="en-US" sz="2400" u="sng" baseline="30000" dirty="0">
                <a:solidFill>
                  <a:schemeClr val="accent6"/>
                </a:solidFill>
                <a:latin typeface="Arial" charset="0"/>
                <a:ea typeface="ＭＳ Ｐゴシック" charset="0"/>
              </a:rPr>
              <a:t>th</a:t>
            </a:r>
            <a:r>
              <a:rPr lang="en-US" sz="2400" u="sng" dirty="0">
                <a:solidFill>
                  <a:schemeClr val="accent6"/>
                </a:solidFill>
                <a:latin typeface="Arial" charset="0"/>
                <a:ea typeface="ＭＳ Ｐゴシック" charset="0"/>
              </a:rPr>
              <a:t>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K-4 Specials	</a:t>
            </a:r>
          </a:p>
        </p:txBody>
      </p:sp>
      <p:sp>
        <p:nvSpPr>
          <p:cNvPr id="267" name="Shape 26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Art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Music</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err="1">
                <a:solidFill>
                  <a:schemeClr val="accent6"/>
                </a:solidFill>
                <a:latin typeface="Arial"/>
                <a:ea typeface="Arial"/>
                <a:cs typeface="Arial"/>
                <a:sym typeface="Arial"/>
              </a:rPr>
              <a:t>Español</a:t>
            </a:r>
            <a:endParaRPr lang="en-US" sz="3200" b="0" i="0" u="none" strike="noStrike" cap="none" baseline="0" dirty="0">
              <a:solidFill>
                <a:schemeClr val="accent6"/>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STEM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Administration</a:t>
            </a:r>
          </a:p>
        </p:txBody>
      </p:sp>
      <p:sp>
        <p:nvSpPr>
          <p:cNvPr id="108" name="Shape 108"/>
          <p:cNvSpPr txBox="1"/>
          <p:nvPr/>
        </p:nvSpPr>
        <p:spPr>
          <a:xfrm>
            <a:off x="457200" y="1524000"/>
            <a:ext cx="8381999" cy="54895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dirty="0">
                <a:latin typeface="Arial"/>
                <a:ea typeface="Arial"/>
                <a:cs typeface="Arial"/>
                <a:sym typeface="Arial"/>
              </a:rPr>
              <a:t>Principal</a:t>
            </a:r>
            <a:r>
              <a:rPr lang="en-US" sz="2400" b="1" i="0" u="none" strike="noStrike" cap="none" baseline="0"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a:t>
            </a:r>
            <a:r>
              <a:rPr lang="en-US" sz="2000" b="1" i="0" u="none" strike="noStrike" cap="none" baseline="0" dirty="0">
                <a:solidFill>
                  <a:schemeClr val="dk1"/>
                </a:solidFill>
                <a:latin typeface="Arial"/>
                <a:ea typeface="Arial"/>
                <a:cs typeface="Arial"/>
                <a:sym typeface="Arial"/>
              </a:rPr>
              <a:t>Claudia Mendoza</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			</a:t>
            </a:r>
            <a:r>
              <a:rPr lang="en-US" sz="2000" u="sng" dirty="0" err="1">
                <a:solidFill>
                  <a:schemeClr val="accent6"/>
                </a:solidFill>
              </a:rPr>
              <a:t>claudia.mendoza@asu.edu</a:t>
            </a:r>
            <a:endParaRPr lang="en-US" sz="2000" b="0" i="0" u="sng" strike="noStrike" cap="none" baseline="0" dirty="0">
              <a:solidFill>
                <a:schemeClr val="accent6"/>
              </a:solidFill>
              <a:latin typeface="Arial"/>
              <a:ea typeface="Arial"/>
              <a:cs typeface="Arial"/>
              <a:sym typeface="Arial"/>
              <a:hlinkClick r:id="rId3"/>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000" b="1" dirty="0"/>
              <a:t>Dean of Students/Athletic Director</a:t>
            </a:r>
            <a:r>
              <a:rPr lang="en-US" sz="2000" b="1" i="0" u="none" strike="noStrike" cap="none" baseline="0"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			</a:t>
            </a:r>
            <a:r>
              <a:rPr lang="en-US" sz="1800" b="1" i="0" u="none" strike="noStrike" cap="none" baseline="0" dirty="0">
                <a:solidFill>
                  <a:schemeClr val="dk1"/>
                </a:solidFill>
                <a:latin typeface="Arial"/>
                <a:ea typeface="Arial"/>
                <a:cs typeface="Arial"/>
                <a:sym typeface="Arial"/>
              </a:rPr>
              <a:t>Amy </a:t>
            </a:r>
            <a:r>
              <a:rPr lang="en-US" sz="1800" b="1" i="0" u="none" strike="noStrike" cap="none" baseline="0" dirty="0" err="1">
                <a:solidFill>
                  <a:schemeClr val="dk1"/>
                </a:solidFill>
                <a:latin typeface="Arial"/>
                <a:ea typeface="Arial"/>
                <a:cs typeface="Arial"/>
                <a:sym typeface="Arial"/>
              </a:rPr>
              <a:t>Kochis</a:t>
            </a:r>
            <a:endParaRPr lang="en-US" sz="18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a:t>
            </a:r>
            <a:r>
              <a:rPr lang="en-US" sz="2000" b="0" i="0" u="none" strike="noStrike" cap="none" baseline="0" dirty="0" err="1">
                <a:solidFill>
                  <a:schemeClr val="accent6"/>
                </a:solidFill>
                <a:latin typeface="Arial"/>
                <a:ea typeface="Arial"/>
                <a:cs typeface="Arial"/>
                <a:sym typeface="Arial"/>
              </a:rPr>
              <a:t>amy.kochis@asu.edu</a:t>
            </a:r>
            <a:endParaRPr lang="en-US" sz="20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dirty="0">
                <a:latin typeface="Arial"/>
                <a:ea typeface="Arial"/>
                <a:cs typeface="Arial"/>
                <a:sym typeface="Arial"/>
              </a:rPr>
              <a:t>Dean of Students/Counselor</a:t>
            </a:r>
            <a:r>
              <a:rPr lang="en-US" sz="2000" b="1" i="0" u="none" strike="noStrike" cap="none" baseline="0"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a:t>
            </a:r>
            <a:r>
              <a:rPr lang="en-US" sz="2000" b="1" i="0" u="none" strike="noStrike" cap="none" baseline="0" dirty="0">
                <a:solidFill>
                  <a:schemeClr val="dk1"/>
                </a:solidFill>
                <a:latin typeface="Arial"/>
                <a:ea typeface="Arial"/>
                <a:cs typeface="Arial"/>
                <a:sym typeface="Arial"/>
              </a:rPr>
              <a:t>Erin Nielsen</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			</a:t>
            </a:r>
            <a:r>
              <a:rPr lang="en-US" sz="2000" u="sng" dirty="0">
                <a:solidFill>
                  <a:schemeClr val="accent6">
                    <a:lumMod val="95000"/>
                    <a:lumOff val="5000"/>
                  </a:schemeClr>
                </a:solidFill>
              </a:rPr>
              <a:t>erin.nielsen.1@asu.edu</a:t>
            </a:r>
            <a:endParaRPr lang="en-US" sz="2000" b="0" i="0" u="sng" strike="noStrike" cap="none" baseline="0" dirty="0">
              <a:solidFill>
                <a:schemeClr val="accent6">
                  <a:lumMod val="95000"/>
                  <a:lumOff val="5000"/>
                </a:schemeClr>
              </a:solidFill>
              <a:latin typeface="Arial"/>
              <a:ea typeface="Arial"/>
              <a:cs typeface="Arial"/>
              <a:sym typeface="Arial"/>
              <a:hlinkClick r:id="rId4"/>
            </a:endParaRPr>
          </a:p>
          <a:p>
            <a:pPr marL="0" marR="0" lvl="0" indent="0" algn="l" rtl="0">
              <a:lnSpc>
                <a:spcPct val="100000"/>
              </a:lnSpc>
              <a:spcBef>
                <a:spcPts val="0"/>
              </a:spcBef>
              <a:spcAft>
                <a:spcPts val="0"/>
              </a:spcAft>
              <a:buClr>
                <a:schemeClr val="dk1"/>
              </a:buClr>
              <a:buFont typeface="Arial"/>
              <a:buNone/>
            </a:pPr>
            <a:endParaRPr sz="24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strike="noStrike" cap="none" baseline="0" dirty="0">
              <a:solidFill>
                <a:schemeClr val="dk1"/>
              </a:solidFill>
              <a:latin typeface="Arial"/>
              <a:ea typeface="Arial"/>
              <a:cs typeface="Arial"/>
              <a:sym typeface="Arial"/>
            </a:endParaRPr>
          </a:p>
        </p:txBody>
      </p:sp>
      <p:sp>
        <p:nvSpPr>
          <p:cNvPr id="109" name="Shape 109"/>
          <p:cNvSpPr txBox="1"/>
          <p:nvPr/>
        </p:nvSpPr>
        <p:spPr>
          <a:xfrm>
            <a:off x="6629400" y="5181600"/>
            <a:ext cx="952499" cy="1231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0" name="Shape 110"/>
          <p:cNvSpPr txBox="1"/>
          <p:nvPr/>
        </p:nvSpPr>
        <p:spPr>
          <a:xfrm>
            <a:off x="6629400" y="3581400"/>
            <a:ext cx="952499" cy="1270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pic>
        <p:nvPicPr>
          <p:cNvPr id="111" name="Shape 111"/>
          <p:cNvPicPr preferRelativeResize="0"/>
          <p:nvPr/>
        </p:nvPicPr>
        <p:blipFill>
          <a:blip r:embed="rId5">
            <a:alphaModFix/>
          </a:blip>
          <a:stretch>
            <a:fillRect/>
          </a:stretch>
        </p:blipFill>
        <p:spPr>
          <a:xfrm>
            <a:off x="6579050" y="1968700"/>
            <a:ext cx="952500" cy="1270000"/>
          </a:xfrm>
          <a:prstGeom prst="rect">
            <a:avLst/>
          </a:prstGeom>
          <a:noFill/>
          <a:ln>
            <a:noFill/>
          </a:ln>
        </p:spPr>
      </p:pic>
      <p:pic>
        <p:nvPicPr>
          <p:cNvPr id="113" name="Shape 113"/>
          <p:cNvPicPr preferRelativeResize="0"/>
          <p:nvPr/>
        </p:nvPicPr>
        <p:blipFill>
          <a:blip r:embed="rId6">
            <a:alphaModFix/>
          </a:blip>
          <a:stretch>
            <a:fillRect/>
          </a:stretch>
        </p:blipFill>
        <p:spPr>
          <a:xfrm>
            <a:off x="6579050" y="5194100"/>
            <a:ext cx="857250" cy="1143000"/>
          </a:xfrm>
          <a:prstGeom prst="rect">
            <a:avLst/>
          </a:prstGeom>
          <a:noFill/>
          <a:ln>
            <a:noFill/>
          </a:ln>
        </p:spPr>
      </p:pic>
      <p:pic>
        <p:nvPicPr>
          <p:cNvPr id="2" name="Picture 1" descr="kochis_amy_resiz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9050" y="3399118"/>
            <a:ext cx="952500" cy="1270000"/>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92075" y="533400"/>
            <a:ext cx="9144000" cy="1143000"/>
          </a:xfrm>
          <a:prstGeom prst="rect">
            <a:avLst/>
          </a:prstGeom>
          <a:noFill/>
          <a:ln>
            <a:noFill/>
          </a:ln>
        </p:spPr>
        <p:txBody>
          <a:bodyPr lIns="91425" tIns="45700" rIns="91425" bIns="45700" anchor="t" anchorCtr="0">
            <a:noAutofit/>
          </a:bodyPr>
          <a:lstStyle/>
          <a:p>
            <a:pPr lvl="0" algn="ctr">
              <a:buClr>
                <a:schemeClr val="lt1"/>
              </a:buClr>
              <a:buSzPct val="25000"/>
            </a:pPr>
            <a:r>
              <a:rPr lang="en-US" sz="4000" b="1" dirty="0">
                <a:solidFill>
                  <a:schemeClr val="bg1">
                    <a:lumMod val="75000"/>
                  </a:schemeClr>
                </a:solidFill>
              </a:rPr>
              <a:t>K-8 Art    Mrs. Olsen </a:t>
            </a:r>
            <a:endParaRPr lang="en-US" sz="4000" b="1" i="0" u="none" strike="noStrike" cap="none" baseline="0" dirty="0">
              <a:solidFill>
                <a:schemeClr val="lt1"/>
              </a:solidFill>
              <a:latin typeface="Arial"/>
              <a:ea typeface="Arial"/>
              <a:cs typeface="Arial"/>
              <a:sym typeface="Arial"/>
            </a:endParaRPr>
          </a:p>
        </p:txBody>
      </p:sp>
      <p:sp>
        <p:nvSpPr>
          <p:cNvPr id="282" name="Shape 282"/>
          <p:cNvSpPr txBox="1"/>
          <p:nvPr/>
        </p:nvSpPr>
        <p:spPr>
          <a:xfrm>
            <a:off x="4479925" y="3244850"/>
            <a:ext cx="184149"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pic>
        <p:nvPicPr>
          <p:cNvPr id="6" name="Shape 274"/>
          <p:cNvPicPr preferRelativeResize="0"/>
          <p:nvPr/>
        </p:nvPicPr>
        <p:blipFill rotWithShape="1">
          <a:blip r:embed="rId3">
            <a:alphaModFix/>
          </a:blip>
          <a:srcRect/>
          <a:stretch/>
        </p:blipFill>
        <p:spPr>
          <a:xfrm>
            <a:off x="407987" y="2090737"/>
            <a:ext cx="3573462" cy="3308349"/>
          </a:xfrm>
          <a:prstGeom prst="rect">
            <a:avLst/>
          </a:prstGeom>
          <a:noFill/>
          <a:ln>
            <a:noFill/>
          </a:ln>
        </p:spPr>
      </p:pic>
      <p:sp>
        <p:nvSpPr>
          <p:cNvPr id="8" name="Shape 273"/>
          <p:cNvSpPr txBox="1">
            <a:spLocks/>
          </p:cNvSpPr>
          <p:nvPr/>
        </p:nvSpPr>
        <p:spPr>
          <a:xfrm>
            <a:off x="4086691" y="1447800"/>
            <a:ext cx="4698900" cy="5410200"/>
          </a:xfrm>
          <a:prstGeom prst="rect">
            <a:avLst/>
          </a:prstGeom>
          <a:noFill/>
          <a:ln>
            <a:noFill/>
          </a:ln>
        </p:spPr>
        <p:txBody>
          <a:bodyPr lIns="91425" tIns="0" rIns="45700" bIns="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nSpc>
                <a:spcPct val="118181"/>
              </a:lnSpc>
              <a:buClr>
                <a:schemeClr val="dk1"/>
              </a:buClr>
              <a:buSzPct val="25000"/>
              <a:buFont typeface="Arial"/>
              <a:buNone/>
            </a:pPr>
            <a:r>
              <a:rPr lang="en-US" sz="1800" dirty="0"/>
              <a:t>I am thrilled to continue the Art Program at ASU Prep this year.  </a:t>
            </a:r>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Students will be learning a variety of techniques in drawing, painting, sculpture and mixed media.</a:t>
            </a:r>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Please visit my website:</a:t>
            </a:r>
          </a:p>
          <a:p>
            <a:pPr>
              <a:lnSpc>
                <a:spcPct val="118181"/>
              </a:lnSpc>
              <a:buClr>
                <a:schemeClr val="dk1"/>
              </a:buClr>
              <a:buSzPct val="25000"/>
              <a:buFont typeface="Arial"/>
              <a:buNone/>
            </a:pPr>
            <a:r>
              <a:rPr lang="en-US" sz="1800" u="sng" dirty="0" err="1"/>
              <a:t>solsenasuprep.weebly.com</a:t>
            </a:r>
            <a:endParaRPr lang="en-US" sz="1800" u="sng" dirty="0"/>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Follow us on </a:t>
            </a:r>
            <a:r>
              <a:rPr lang="en-US" sz="1800" dirty="0" err="1"/>
              <a:t>Instagram</a:t>
            </a:r>
            <a:r>
              <a:rPr lang="en-US" sz="1800" dirty="0"/>
              <a:t> @</a:t>
            </a:r>
            <a:r>
              <a:rPr lang="en-US" sz="1800" dirty="0" err="1"/>
              <a:t>asu.prep.art</a:t>
            </a:r>
            <a:endParaRPr lang="en-US" sz="1800" dirty="0"/>
          </a:p>
          <a:p>
            <a:pPr>
              <a:lnSpc>
                <a:spcPct val="118181"/>
              </a:lnSpc>
              <a:buClr>
                <a:schemeClr val="dk1"/>
              </a:buClr>
              <a:buFont typeface="Arial"/>
              <a:buNone/>
            </a:pPr>
            <a:endParaRPr lang="en-US" sz="1800" dirty="0"/>
          </a:p>
          <a:p>
            <a:pPr>
              <a:lnSpc>
                <a:spcPct val="118181"/>
              </a:lnSpc>
              <a:buClr>
                <a:schemeClr val="dk1"/>
              </a:buClr>
              <a:buSzPct val="25000"/>
              <a:buFont typeface="Arial"/>
              <a:buNone/>
            </a:pPr>
            <a:r>
              <a:rPr lang="en-US" sz="1800" dirty="0"/>
              <a:t>Feel free to contact me with questions or concerns.</a:t>
            </a:r>
          </a:p>
          <a:p>
            <a:pPr>
              <a:lnSpc>
                <a:spcPct val="118181"/>
              </a:lnSpc>
              <a:buClr>
                <a:schemeClr val="dk1"/>
              </a:buClr>
              <a:buSzPct val="25000"/>
              <a:buFont typeface="Arial"/>
              <a:buNone/>
            </a:pPr>
            <a:r>
              <a:rPr lang="en-US" sz="1800" u="sng" dirty="0">
                <a:solidFill>
                  <a:schemeClr val="hlink"/>
                </a:solidFill>
                <a:hlinkClick r:id="rId4"/>
              </a:rPr>
              <a:t>Stormy.Olsen@asu.edu</a:t>
            </a:r>
          </a:p>
          <a:p>
            <a:pPr>
              <a:lnSpc>
                <a:spcPct val="118181"/>
              </a:lnSpc>
              <a:buClr>
                <a:schemeClr val="dk1"/>
              </a:buClr>
              <a:buSzPct val="25000"/>
              <a:buFont typeface="Arial"/>
              <a:buNone/>
            </a:pPr>
            <a:r>
              <a:rPr lang="en-US" sz="1800" dirty="0">
                <a:solidFill>
                  <a:schemeClr val="dk1"/>
                </a:solidFill>
              </a:rPr>
              <a:t>(480) 727-5844</a:t>
            </a:r>
          </a:p>
          <a:p>
            <a:pPr>
              <a:lnSpc>
                <a:spcPct val="118181"/>
              </a:lnSpc>
              <a:buClr>
                <a:schemeClr val="dk1"/>
              </a:buClr>
              <a:buFont typeface="Arial"/>
              <a:buNone/>
            </a:pPr>
            <a:endParaRPr lang="en-US" sz="2200" dirty="0">
              <a:solidFill>
                <a:schemeClr val="dk1"/>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0" y="533400"/>
            <a:ext cx="91440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baseline="0">
                <a:solidFill>
                  <a:schemeClr val="lt1"/>
                </a:solidFill>
                <a:latin typeface="Arial"/>
                <a:ea typeface="Arial"/>
                <a:cs typeface="Arial"/>
                <a:sym typeface="Arial"/>
              </a:rPr>
              <a:t>K- 4 Music, Mrs. Jernigan</a:t>
            </a:r>
          </a:p>
        </p:txBody>
      </p:sp>
      <p:sp>
        <p:nvSpPr>
          <p:cNvPr id="280" name="Shape 280"/>
          <p:cNvSpPr txBox="1"/>
          <p:nvPr/>
        </p:nvSpPr>
        <p:spPr>
          <a:xfrm>
            <a:off x="457200" y="1600200"/>
            <a:ext cx="8229600" cy="495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baseline="0" dirty="0">
                <a:latin typeface="Arial"/>
                <a:ea typeface="Arial"/>
                <a:cs typeface="Arial"/>
                <a:sym typeface="Arial"/>
              </a:rPr>
              <a:t>Welcome to the 2018-2019 School Year!</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This will be an exciting year filled with singing, movement, dance and playing instruments with music from around the world.</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I will communicate with you through my school website, </a:t>
            </a: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emails, phone calls and notes home. </a:t>
            </a:r>
          </a:p>
          <a:p>
            <a:pPr marL="0" marR="0" lvl="0" indent="0" algn="ctr" rtl="0">
              <a:lnSpc>
                <a:spcPct val="100000"/>
              </a:lnSpc>
              <a:spcBef>
                <a:spcPts val="360"/>
              </a:spcBef>
              <a:spcAft>
                <a:spcPts val="0"/>
              </a:spcAft>
              <a:buClr>
                <a:srgbClr val="A40046"/>
              </a:buClr>
              <a:buSzPct val="25000"/>
              <a:buFont typeface="Arial"/>
              <a:buNone/>
            </a:pPr>
            <a:r>
              <a:rPr lang="en-US" sz="1800" b="0" i="0" u="sng" strike="noStrike" cap="none" baseline="0" dirty="0">
                <a:solidFill>
                  <a:schemeClr val="accent6"/>
                </a:solidFill>
                <a:latin typeface="Arial"/>
                <a:ea typeface="Arial"/>
                <a:cs typeface="Arial"/>
                <a:sym typeface="Arial"/>
                <a:hlinkClick r:id="rId3"/>
              </a:rPr>
              <a:t>susan.jernigan@asu.edu</a:t>
            </a:r>
            <a:r>
              <a:rPr lang="en-US" sz="1800" b="0" i="0" u="none" strike="noStrike" cap="none" baseline="0" dirty="0">
                <a:solidFill>
                  <a:schemeClr val="accent6"/>
                </a:solidFill>
                <a:latin typeface="Arial"/>
                <a:ea typeface="Arial"/>
                <a:cs typeface="Arial"/>
                <a:sym typeface="Arial"/>
              </a:rPr>
              <a:t>		</a:t>
            </a:r>
          </a:p>
          <a:p>
            <a:pPr marL="0" marR="0" lvl="0" indent="0" algn="ctr" rtl="0">
              <a:lnSpc>
                <a:spcPct val="100000"/>
              </a:lnSpc>
              <a:spcBef>
                <a:spcPts val="360"/>
              </a:spcBef>
              <a:spcAft>
                <a:spcPts val="0"/>
              </a:spcAft>
              <a:buClr>
                <a:schemeClr val="dk1"/>
              </a:buClr>
              <a:buSzPct val="25000"/>
              <a:buFont typeface="Arial"/>
              <a:buNone/>
            </a:pPr>
            <a:r>
              <a:rPr lang="en-US" sz="1800" b="0" i="0" u="none" strike="noStrike" cap="none" baseline="0" dirty="0" err="1">
                <a:solidFill>
                  <a:schemeClr val="tx1"/>
                </a:solidFill>
                <a:latin typeface="Arial"/>
                <a:ea typeface="Arial"/>
                <a:cs typeface="Arial"/>
                <a:sym typeface="Arial"/>
              </a:rPr>
              <a:t>sjerniganasuprep.weebly.com</a:t>
            </a:r>
            <a:r>
              <a:rPr lang="en-US" sz="1800" b="0" i="0" u="none" strike="noStrike" cap="none" baseline="0" dirty="0">
                <a:solidFill>
                  <a:schemeClr val="tx1"/>
                </a:solidFill>
                <a:latin typeface="Arial"/>
                <a:ea typeface="Arial"/>
                <a:cs typeface="Arial"/>
                <a:sym typeface="Arial"/>
              </a:rPr>
              <a:t> </a:t>
            </a:r>
          </a:p>
          <a:p>
            <a:pPr marL="457200" marR="0" lvl="1"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	                                  (480) 727-5846</a:t>
            </a:r>
          </a:p>
          <a:p>
            <a:pPr marL="457200" marR="0" lvl="1" indent="0" algn="l" rtl="0">
              <a:lnSpc>
                <a:spcPct val="100000"/>
              </a:lnSpc>
              <a:spcBef>
                <a:spcPts val="36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457200" marR="0" lvl="1" indent="0" algn="l" rtl="0">
              <a:lnSpc>
                <a:spcPct val="100000"/>
              </a:lnSpc>
              <a:spcBef>
                <a:spcPts val="480"/>
              </a:spcBef>
              <a:spcAft>
                <a:spcPts val="0"/>
              </a:spcAft>
              <a:buClr>
                <a:schemeClr val="dk1"/>
              </a:buClr>
              <a:buSzPct val="25000"/>
              <a:buFont typeface="Arial"/>
              <a:buNone/>
            </a:pPr>
            <a:r>
              <a:rPr lang="en-US" sz="2400" b="1" i="1" u="none" strike="noStrike" cap="none" baseline="0" dirty="0">
                <a:solidFill>
                  <a:schemeClr val="accent6"/>
                </a:solidFill>
                <a:latin typeface="Arial"/>
                <a:ea typeface="Arial"/>
                <a:cs typeface="Arial"/>
                <a:sym typeface="Arial"/>
              </a:rPr>
              <a:t>I am looking forward to seeing everyone!</a:t>
            </a:r>
          </a:p>
          <a:p>
            <a:pPr marL="457200" marR="0" lvl="1" indent="0" algn="l" rtl="0">
              <a:lnSpc>
                <a:spcPct val="100000"/>
              </a:lnSpc>
              <a:spcBef>
                <a:spcPts val="360"/>
              </a:spcBef>
              <a:spcAft>
                <a:spcPts val="0"/>
              </a:spcAft>
              <a:buClr>
                <a:schemeClr val="dk1"/>
              </a:buClr>
              <a:buFont typeface="Arial"/>
              <a:buNone/>
            </a:pPr>
            <a:endParaRPr sz="18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PS. I have also been known to play with LEGO Robots ☺ and Harps!</a:t>
            </a:r>
          </a:p>
          <a:p>
            <a:pPr marL="0" marR="0" lvl="0" indent="0" algn="l" rtl="0">
              <a:lnSpc>
                <a:spcPct val="100000"/>
              </a:lnSpc>
              <a:spcBef>
                <a:spcPts val="0"/>
              </a:spcBef>
              <a:spcAft>
                <a:spcPts val="0"/>
              </a:spcAft>
              <a:buNone/>
            </a:pPr>
            <a:endParaRPr sz="1800" b="0" i="0" u="none" strike="noStrike" cap="none" baseline="0" dirty="0">
              <a:solidFill>
                <a:schemeClr val="accent6"/>
              </a:solidFill>
              <a:latin typeface="Arial"/>
              <a:ea typeface="Arial"/>
              <a:cs typeface="Arial"/>
              <a:sym typeface="Arial"/>
            </a:endParaRPr>
          </a:p>
        </p:txBody>
      </p:sp>
      <p:pic>
        <p:nvPicPr>
          <p:cNvPr id="281" name="Shape 281"/>
          <p:cNvPicPr preferRelativeResize="0"/>
          <p:nvPr/>
        </p:nvPicPr>
        <p:blipFill rotWithShape="1">
          <a:blip r:embed="rId4">
            <a:alphaModFix/>
          </a:blip>
          <a:srcRect/>
          <a:stretch/>
        </p:blipFill>
        <p:spPr>
          <a:xfrm>
            <a:off x="7162800" y="3657600"/>
            <a:ext cx="1435100" cy="1904999"/>
          </a:xfrm>
          <a:prstGeom prst="rect">
            <a:avLst/>
          </a:prstGeom>
          <a:noFill/>
          <a:ln>
            <a:noFill/>
          </a:ln>
        </p:spPr>
      </p:pic>
      <p:sp>
        <p:nvSpPr>
          <p:cNvPr id="282" name="Shape 282"/>
          <p:cNvSpPr txBox="1"/>
          <p:nvPr/>
        </p:nvSpPr>
        <p:spPr>
          <a:xfrm>
            <a:off x="4479925" y="3244850"/>
            <a:ext cx="184149"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spTree>
    <p:extLst>
      <p:ext uri="{BB962C8B-B14F-4D97-AF65-F5344CB8AC3E}">
        <p14:creationId xmlns:p14="http://schemas.microsoft.com/office/powerpoint/2010/main" val="2078080018"/>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228600" y="533400"/>
            <a:ext cx="8915400" cy="8620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425"/>
              </a:buClr>
              <a:buSzPct val="25000"/>
              <a:buFont typeface="Arial"/>
              <a:buNone/>
            </a:pPr>
            <a:r>
              <a:rPr lang="en-US" sz="3200" b="0" i="0" u="none" strike="noStrike" cap="none" baseline="0">
                <a:solidFill>
                  <a:srgbClr val="FFC425"/>
                </a:solidFill>
                <a:latin typeface="Arial"/>
                <a:ea typeface="Arial"/>
                <a:cs typeface="Arial"/>
                <a:sym typeface="Arial"/>
              </a:rPr>
              <a:t>K-4 Physical Education                  Coach Fahey</a:t>
            </a:r>
            <a:r>
              <a:rPr lang="en-US" sz="1800" b="0" i="0" u="none" strike="noStrike" cap="none" baseline="0">
                <a:solidFill>
                  <a:schemeClr val="dk1"/>
                </a:solidFill>
                <a:latin typeface="Arial"/>
                <a:ea typeface="Arial"/>
                <a:cs typeface="Arial"/>
                <a:sym typeface="Arial"/>
              </a:rPr>
              <a:t>	</a:t>
            </a:r>
          </a:p>
        </p:txBody>
      </p:sp>
      <p:sp>
        <p:nvSpPr>
          <p:cNvPr id="288" name="Shape 288"/>
          <p:cNvSpPr txBox="1"/>
          <p:nvPr/>
        </p:nvSpPr>
        <p:spPr>
          <a:xfrm>
            <a:off x="304800" y="1828800"/>
            <a:ext cx="8686800" cy="48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P.E. Requirements</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Every child will need to wear closed toe tennis shoes for P.E.</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Water bottles are encouraged on P.E. days.  Please make sure they are labeled with your child’s name</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Hats may be worn during P.E. as long as they are not distracting to the class</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dirty="0">
                <a:solidFill>
                  <a:schemeClr val="accent6"/>
                </a:solidFill>
                <a:latin typeface="Arial"/>
                <a:ea typeface="Arial"/>
                <a:cs typeface="Arial"/>
                <a:sym typeface="Arial"/>
              </a:rPr>
              <a:t>P.E. is located in room 102 this year.  Stop by and say hi sometime!</a:t>
            </a:r>
          </a:p>
          <a:p>
            <a:pPr marL="0" marR="0" lvl="0" indent="114300" algn="l" rtl="0">
              <a:lnSpc>
                <a:spcPct val="100000"/>
              </a:lnSpc>
              <a:spcBef>
                <a:spcPts val="0"/>
              </a:spcBef>
              <a:spcAft>
                <a:spcPts val="0"/>
              </a:spcAft>
              <a:buClr>
                <a:schemeClr val="dk1"/>
              </a:buClr>
              <a:buFont typeface="Arial"/>
              <a:buNone/>
            </a:pPr>
            <a:endParaRPr sz="18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Contact Information</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I am looking for volunteers to help throughout the year.  Please contact me via:</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Email: </a:t>
            </a:r>
            <a:r>
              <a:rPr lang="en-US" sz="1800" b="0" i="0" u="none" strike="noStrike" cap="none" baseline="0" dirty="0" err="1">
                <a:solidFill>
                  <a:schemeClr val="dk1"/>
                </a:solidFill>
                <a:latin typeface="Arial"/>
                <a:ea typeface="Arial"/>
                <a:cs typeface="Arial"/>
                <a:sym typeface="Arial"/>
              </a:rPr>
              <a:t>christie.fahey@asu.edu</a:t>
            </a:r>
            <a:endParaRPr lang="en-US"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err="1">
                <a:solidFill>
                  <a:schemeClr val="dk1"/>
                </a:solidFill>
                <a:latin typeface="Arial"/>
                <a:ea typeface="Arial"/>
                <a:cs typeface="Arial"/>
                <a:sym typeface="Arial"/>
              </a:rPr>
              <a:t>Website:christiefaheyasuprep.weebly.com</a:t>
            </a:r>
            <a:endParaRPr lang="en-US"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Phone:480.727.5716</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I am looking forward to a phenomenal year!</a:t>
            </a:r>
          </a:p>
          <a:p>
            <a:pPr marL="0" marR="0" lvl="0" indent="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latin typeface="Arial"/>
                <a:ea typeface="Arial"/>
                <a:cs typeface="Arial"/>
                <a:sym typeface="Arial"/>
              </a:rPr>
              <a:t>-Coach Fahey</a:t>
            </a:r>
          </a:p>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pic>
        <p:nvPicPr>
          <p:cNvPr id="289" name="Shape 289"/>
          <p:cNvPicPr preferRelativeResize="0"/>
          <p:nvPr/>
        </p:nvPicPr>
        <p:blipFill rotWithShape="1">
          <a:blip r:embed="rId3">
            <a:alphaModFix/>
          </a:blip>
          <a:srcRect/>
          <a:stretch/>
        </p:blipFill>
        <p:spPr>
          <a:xfrm rot="719999">
            <a:off x="4992687" y="4603749"/>
            <a:ext cx="1858962" cy="1925636"/>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0" y="457200"/>
            <a:ext cx="9144000" cy="7699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4400" b="1" i="0" u="none" strike="noStrike" cap="none" baseline="0">
                <a:solidFill>
                  <a:schemeClr val="dk1"/>
                </a:solidFill>
                <a:latin typeface="Comic Sans MS"/>
                <a:ea typeface="Comic Sans MS"/>
                <a:cs typeface="Comic Sans MS"/>
                <a:sym typeface="Comic Sans MS"/>
              </a:rPr>
              <a:t>Español K-4: Sra. Lawrence</a:t>
            </a:r>
          </a:p>
        </p:txBody>
      </p:sp>
      <p:sp>
        <p:nvSpPr>
          <p:cNvPr id="295" name="Shape 295"/>
          <p:cNvSpPr txBox="1"/>
          <p:nvPr/>
        </p:nvSpPr>
        <p:spPr>
          <a:xfrm>
            <a:off x="152400" y="1447800"/>
            <a:ext cx="8610599" cy="2862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600" b="0" i="0" u="none" strike="noStrike" cap="none" baseline="0" dirty="0">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chemeClr val="dk1"/>
              </a:buClr>
              <a:buSzPct val="25000"/>
              <a:buFont typeface="Comic Sans MS"/>
              <a:buNone/>
            </a:pPr>
            <a:r>
              <a:rPr lang="en-US" sz="2000" b="0" i="0" u="none" strike="noStrike" cap="none" baseline="0" dirty="0">
                <a:solidFill>
                  <a:schemeClr val="accent6"/>
                </a:solidFill>
                <a:latin typeface="Comic Sans MS"/>
                <a:ea typeface="Comic Sans MS"/>
                <a:cs typeface="Comic Sans MS"/>
                <a:sym typeface="Comic Sans MS"/>
              </a:rPr>
              <a:t>I will communicate with you through my school website, emails, phone calls, and notes home. </a:t>
            </a:r>
          </a:p>
          <a:p>
            <a:pPr marL="0" marR="0" lvl="0" indent="0" algn="l" rtl="0">
              <a:lnSpc>
                <a:spcPct val="100000"/>
              </a:lnSpc>
              <a:spcBef>
                <a:spcPts val="0"/>
              </a:spcBef>
              <a:spcAft>
                <a:spcPts val="0"/>
              </a:spcAft>
              <a:buClr>
                <a:schemeClr val="dk1"/>
              </a:buClr>
              <a:buFont typeface="Arial"/>
              <a:buNone/>
            </a:pPr>
            <a:endParaRPr sz="1600" b="0" i="0" u="none" strike="noStrike" cap="none" baseline="0" dirty="0">
              <a:solidFill>
                <a:schemeClr val="accent6"/>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ct val="25000"/>
              <a:buFont typeface="Comic Sans MS"/>
              <a:buNone/>
            </a:pPr>
            <a:r>
              <a:rPr lang="en-US" sz="1600" b="0" i="0" u="none" strike="noStrike" cap="none" baseline="0" dirty="0">
                <a:solidFill>
                  <a:schemeClr val="accent6"/>
                </a:solidFill>
                <a:latin typeface="Comic Sans MS"/>
                <a:ea typeface="Comic Sans MS"/>
                <a:cs typeface="Comic Sans MS"/>
                <a:sym typeface="Comic Sans MS"/>
              </a:rPr>
              <a:t>Volunteers are welcomed and encouraged!  Please see my contact information below:</a:t>
            </a:r>
          </a:p>
          <a:p>
            <a:pPr marL="0" marR="0" lvl="0" indent="0" algn="l" rtl="0">
              <a:lnSpc>
                <a:spcPct val="100000"/>
              </a:lnSpc>
              <a:spcBef>
                <a:spcPts val="0"/>
              </a:spcBef>
              <a:spcAft>
                <a:spcPts val="0"/>
              </a:spcAft>
              <a:buClr>
                <a:schemeClr val="dk1"/>
              </a:buClr>
              <a:buSzPct val="25000"/>
              <a:buFont typeface="Comic Sans MS"/>
              <a:buNone/>
            </a:pPr>
            <a:r>
              <a:rPr lang="en-US" sz="1600" b="0" i="0" u="none" strike="noStrike" cap="none" baseline="0" dirty="0">
                <a:solidFill>
                  <a:schemeClr val="accent6"/>
                </a:solidFill>
                <a:latin typeface="Comic Sans MS"/>
                <a:ea typeface="Comic Sans MS"/>
                <a:cs typeface="Comic Sans MS"/>
                <a:sym typeface="Comic Sans MS"/>
              </a:rPr>
              <a:t> </a:t>
            </a: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Email:    </a:t>
            </a:r>
            <a:r>
              <a:rPr lang="en-US" sz="1600" b="0" i="0" u="none" strike="noStrike" cap="none" baseline="0" dirty="0">
                <a:solidFill>
                  <a:schemeClr val="dk1"/>
                </a:solidFill>
                <a:latin typeface="Comic Sans MS"/>
                <a:ea typeface="Comic Sans MS"/>
                <a:cs typeface="Comic Sans MS"/>
                <a:sym typeface="Comic Sans MS"/>
              </a:rPr>
              <a:t>gegonza4@asu.edu</a:t>
            </a: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Website: </a:t>
            </a:r>
            <a:r>
              <a:rPr lang="en-US" sz="1600" b="0" i="0" u="none" strike="noStrike" cap="none" baseline="0" dirty="0" err="1">
                <a:solidFill>
                  <a:schemeClr val="dk1"/>
                </a:solidFill>
                <a:latin typeface="Comic Sans MS"/>
                <a:ea typeface="Comic Sans MS"/>
                <a:cs typeface="Comic Sans MS"/>
                <a:sym typeface="Comic Sans MS"/>
              </a:rPr>
              <a:t>glawrenceasuprep.weebly.com</a:t>
            </a:r>
            <a:endParaRPr lang="en-US" sz="1600" b="0" i="0" u="none" strike="noStrike" cap="none" baseline="0" dirty="0">
              <a:solidFill>
                <a:schemeClr val="dk1"/>
              </a:solidFill>
              <a:latin typeface="Comic Sans MS"/>
              <a:ea typeface="Comic Sans MS"/>
              <a:cs typeface="Comic Sans MS"/>
              <a:sym typeface="Comic Sans MS"/>
            </a:endParaRP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Office:  </a:t>
            </a:r>
            <a:r>
              <a:rPr lang="en-US" sz="1600" b="0" i="0" u="none" strike="noStrike" cap="none" baseline="0" dirty="0">
                <a:solidFill>
                  <a:schemeClr val="dk1"/>
                </a:solidFill>
                <a:latin typeface="Comic Sans MS"/>
                <a:ea typeface="Comic Sans MS"/>
                <a:cs typeface="Comic Sans MS"/>
                <a:sym typeface="Comic Sans MS"/>
              </a:rPr>
              <a:t>(480) 727-5700</a:t>
            </a:r>
          </a:p>
          <a:p>
            <a:pPr marL="742950" marR="0" lvl="1" indent="-285750" algn="l" rtl="0">
              <a:lnSpc>
                <a:spcPct val="100000"/>
              </a:lnSpc>
              <a:spcBef>
                <a:spcPts val="0"/>
              </a:spcBef>
              <a:spcAft>
                <a:spcPts val="0"/>
              </a:spcAft>
              <a:buClr>
                <a:srgbClr val="000000"/>
              </a:buClr>
              <a:buSzPct val="100000"/>
              <a:buFont typeface="Arial"/>
              <a:buChar char="•"/>
            </a:pPr>
            <a:r>
              <a:rPr lang="en-US" sz="1600" b="1" i="0" u="none" strike="noStrike" cap="none" baseline="0" dirty="0">
                <a:solidFill>
                  <a:srgbClr val="000000"/>
                </a:solidFill>
                <a:latin typeface="Comic Sans MS"/>
                <a:ea typeface="Comic Sans MS"/>
                <a:cs typeface="Comic Sans MS"/>
                <a:sym typeface="Comic Sans MS"/>
              </a:rPr>
              <a:t>Direct:  </a:t>
            </a:r>
            <a:r>
              <a:rPr lang="en-US" sz="1600" b="0" i="0" u="none" strike="noStrike" cap="none" baseline="0" dirty="0">
                <a:solidFill>
                  <a:schemeClr val="dk1"/>
                </a:solidFill>
                <a:latin typeface="Comic Sans MS"/>
                <a:ea typeface="Comic Sans MS"/>
                <a:cs typeface="Comic Sans MS"/>
                <a:sym typeface="Comic Sans MS"/>
              </a:rPr>
              <a:t>(480) 727-5859</a:t>
            </a:r>
          </a:p>
          <a:p>
            <a:pPr marL="0" marR="0" lvl="0" indent="0" algn="l" rtl="0">
              <a:lnSpc>
                <a:spcPct val="100000"/>
              </a:lnSpc>
              <a:spcBef>
                <a:spcPts val="0"/>
              </a:spcBef>
              <a:spcAft>
                <a:spcPts val="0"/>
              </a:spcAft>
              <a:buNone/>
            </a:pPr>
            <a:endParaRPr sz="1600" b="0" i="0" u="none" strike="noStrike" cap="none" baseline="0" dirty="0">
              <a:solidFill>
                <a:schemeClr val="dk1"/>
              </a:solidFill>
              <a:latin typeface="Comic Sans MS"/>
              <a:ea typeface="Comic Sans MS"/>
              <a:cs typeface="Comic Sans MS"/>
              <a:sym typeface="Comic Sans MS"/>
            </a:endParaRPr>
          </a:p>
        </p:txBody>
      </p:sp>
      <p:sp>
        <p:nvSpPr>
          <p:cNvPr id="297" name="Shape 297"/>
          <p:cNvSpPr txBox="1"/>
          <p:nvPr/>
        </p:nvSpPr>
        <p:spPr>
          <a:xfrm>
            <a:off x="228600" y="5867400"/>
            <a:ext cx="3429000" cy="6159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1" u="none" strike="noStrike" cap="none" baseline="0">
                <a:solidFill>
                  <a:schemeClr val="dk1"/>
                </a:solidFill>
                <a:latin typeface="Arial"/>
                <a:ea typeface="Arial"/>
                <a:cs typeface="Arial"/>
                <a:sym typeface="Arial"/>
              </a:rPr>
              <a:t>Amor, Paz, y Español,</a:t>
            </a:r>
          </a:p>
          <a:p>
            <a:pPr marL="0" marR="0" lvl="0" indent="0" algn="l" rtl="0">
              <a:lnSpc>
                <a:spcPct val="100000"/>
              </a:lnSpc>
              <a:spcBef>
                <a:spcPts val="0"/>
              </a:spcBef>
              <a:spcAft>
                <a:spcPts val="0"/>
              </a:spcAft>
              <a:buClr>
                <a:schemeClr val="dk1"/>
              </a:buClr>
              <a:buSzPct val="25000"/>
              <a:buFont typeface="Comic Sans MS"/>
              <a:buNone/>
            </a:pPr>
            <a:r>
              <a:rPr lang="en-US" sz="2000" b="0" i="0" u="none" strike="noStrike" cap="none" baseline="0">
                <a:solidFill>
                  <a:schemeClr val="dk1"/>
                </a:solidFill>
                <a:latin typeface="Comic Sans MS"/>
                <a:ea typeface="Comic Sans MS"/>
                <a:cs typeface="Comic Sans MS"/>
                <a:sym typeface="Comic Sans MS"/>
              </a:rPr>
              <a:t>G. Lawrence</a:t>
            </a:r>
          </a:p>
        </p:txBody>
      </p:sp>
      <p:pic>
        <p:nvPicPr>
          <p:cNvPr id="298" name="Shape 298"/>
          <p:cNvPicPr preferRelativeResize="0"/>
          <p:nvPr/>
        </p:nvPicPr>
        <p:blipFill rotWithShape="1">
          <a:blip r:embed="rId3">
            <a:alphaModFix/>
          </a:blip>
          <a:srcRect/>
          <a:stretch/>
        </p:blipFill>
        <p:spPr>
          <a:xfrm>
            <a:off x="6400800" y="3027361"/>
            <a:ext cx="1924049" cy="25654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457200" y="16764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This year in the STEM Lab your child will work collaboratively with their peers to solve real world problems incorporating science, technology, engineering and math.</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solidFill>
                <a:schemeClr val="accent6"/>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All communication regarding classwork and discipline will be handled through my </a:t>
            </a:r>
            <a:r>
              <a:rPr lang="en-US" sz="1800" b="0" i="0" u="none" strike="noStrike" cap="none" baseline="0" dirty="0" err="1">
                <a:solidFill>
                  <a:schemeClr val="accent6"/>
                </a:solidFill>
                <a:latin typeface="Arial"/>
                <a:ea typeface="Arial"/>
                <a:cs typeface="Arial"/>
                <a:sym typeface="Arial"/>
              </a:rPr>
              <a:t>Weebly</a:t>
            </a:r>
            <a:r>
              <a:rPr lang="en-US" sz="1800" b="0" i="0" u="none" strike="noStrike" cap="none" baseline="0" dirty="0">
                <a:solidFill>
                  <a:schemeClr val="accent6"/>
                </a:solidFill>
                <a:latin typeface="Arial"/>
                <a:ea typeface="Arial"/>
                <a:cs typeface="Arial"/>
                <a:sym typeface="Arial"/>
              </a:rPr>
              <a:t> Website and phone calls home. Volunteers are welcomed and encouraged! Please see my contact information below:</a:t>
            </a:r>
          </a:p>
          <a:p>
            <a:pPr marL="0" marR="0" lvl="0" indent="0" algn="l" rtl="0">
              <a:lnSpc>
                <a:spcPct val="100000"/>
              </a:lnSpc>
              <a:spcBef>
                <a:spcPts val="320"/>
              </a:spcBef>
              <a:spcAft>
                <a:spcPts val="0"/>
              </a:spcAft>
              <a:buClr>
                <a:schemeClr val="dk1"/>
              </a:buClr>
              <a:buFont typeface="Arial"/>
              <a:buNone/>
            </a:pPr>
            <a:endParaRPr sz="1600" b="0" i="0" u="none" strike="noStrike" cap="none" baseline="0" dirty="0">
              <a:solidFill>
                <a:schemeClr val="accent6"/>
              </a:solidFill>
              <a:latin typeface="Arial"/>
              <a:ea typeface="Arial"/>
              <a:cs typeface="Arial"/>
              <a:sym typeface="Arial"/>
            </a:endParaRPr>
          </a:p>
          <a:p>
            <a:pPr marL="742950" marR="0" lvl="1" indent="-285750" algn="l" rtl="0">
              <a:lnSpc>
                <a:spcPct val="100000"/>
              </a:lnSpc>
              <a:spcBef>
                <a:spcPts val="360"/>
              </a:spcBef>
              <a:spcAft>
                <a:spcPts val="0"/>
              </a:spcAft>
              <a:buClr>
                <a:srgbClr val="A40046"/>
              </a:buClr>
              <a:buSzPct val="100000"/>
              <a:buFont typeface="Arial"/>
              <a:buChar char="–"/>
            </a:pPr>
            <a:r>
              <a:rPr lang="en-US" sz="1800" b="0" i="0" u="none" strike="noStrike" cap="none" baseline="0" dirty="0" err="1">
                <a:solidFill>
                  <a:srgbClr val="A40046"/>
                </a:solidFill>
                <a:latin typeface="Arial"/>
                <a:ea typeface="Arial"/>
                <a:cs typeface="Arial"/>
                <a:sym typeface="Arial"/>
              </a:rPr>
              <a:t>Danielle.Houseman@asu.edu</a:t>
            </a:r>
            <a:endParaRPr lang="en-US" sz="1800" b="0" i="0" u="none" strike="noStrike" cap="none" baseline="0" dirty="0">
              <a:solidFill>
                <a:srgbClr val="A40046"/>
              </a:solidFill>
              <a:latin typeface="Arial"/>
              <a:ea typeface="Arial"/>
              <a:cs typeface="Arial"/>
              <a:sym typeface="Arial"/>
            </a:endParaRP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baseline="0" dirty="0" err="1">
                <a:solidFill>
                  <a:schemeClr val="dk1"/>
                </a:solidFill>
                <a:latin typeface="Arial"/>
                <a:ea typeface="Arial"/>
                <a:cs typeface="Arial"/>
                <a:sym typeface="Arial"/>
              </a:rPr>
              <a:t>dhousemanasuprep.weebly.com</a:t>
            </a:r>
            <a:r>
              <a:rPr lang="en-US" sz="1800" b="0" i="0" u="none" strike="noStrike" cap="none" baseline="0" dirty="0">
                <a:solidFill>
                  <a:schemeClr val="dk1"/>
                </a:solidFill>
                <a:latin typeface="Arial"/>
                <a:ea typeface="Arial"/>
                <a:cs typeface="Arial"/>
                <a:sym typeface="Arial"/>
              </a:rPr>
              <a:t> </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baseline="0" dirty="0">
                <a:solidFill>
                  <a:schemeClr val="dk1"/>
                </a:solidFill>
                <a:latin typeface="Arial"/>
                <a:ea typeface="Arial"/>
                <a:cs typeface="Arial"/>
                <a:sym typeface="Arial"/>
              </a:rPr>
              <a:t>(480) 727-5747</a:t>
            </a:r>
          </a:p>
          <a:p>
            <a:pPr marL="0" marR="0" lvl="0" indent="0" algn="l" rtl="0">
              <a:lnSpc>
                <a:spcPct val="100000"/>
              </a:lnSpc>
              <a:spcBef>
                <a:spcPts val="36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25000"/>
              <a:buFont typeface="Arial"/>
              <a:buNone/>
            </a:pPr>
            <a:r>
              <a:rPr lang="en-US" sz="1800" b="0" i="0" u="none" strike="noStrike" cap="none" baseline="0" dirty="0">
                <a:solidFill>
                  <a:schemeClr val="accent6"/>
                </a:solidFill>
                <a:latin typeface="Arial"/>
                <a:ea typeface="Arial"/>
                <a:cs typeface="Arial"/>
                <a:sym typeface="Arial"/>
              </a:rPr>
              <a:t>I am looking forward to working with </a:t>
            </a:r>
            <a:r>
              <a:rPr lang="en-US" sz="1800" dirty="0">
                <a:solidFill>
                  <a:schemeClr val="accent6"/>
                </a:solidFill>
              </a:rPr>
              <a:t>and meeting all families </a:t>
            </a:r>
            <a:r>
              <a:rPr lang="en-US" sz="1800" b="0" i="0" u="none" strike="noStrike" cap="none" baseline="0" dirty="0">
                <a:solidFill>
                  <a:schemeClr val="accent6"/>
                </a:solidFill>
                <a:latin typeface="Arial"/>
                <a:ea typeface="Arial"/>
                <a:cs typeface="Arial"/>
                <a:sym typeface="Arial"/>
              </a:rPr>
              <a:t>at ASU Prep! </a:t>
            </a:r>
          </a:p>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pic>
        <p:nvPicPr>
          <p:cNvPr id="304" name="Shape 304"/>
          <p:cNvPicPr preferRelativeResize="0"/>
          <p:nvPr/>
        </p:nvPicPr>
        <p:blipFill rotWithShape="1">
          <a:blip r:embed="rId3">
            <a:alphaModFix/>
          </a:blip>
          <a:srcRect l="11564" r="5835"/>
          <a:stretch/>
        </p:blipFill>
        <p:spPr>
          <a:xfrm rot="5400000">
            <a:off x="6524467" y="3781272"/>
            <a:ext cx="1562099" cy="1410007"/>
          </a:xfrm>
          <a:prstGeom prst="rect">
            <a:avLst/>
          </a:prstGeom>
          <a:noFill/>
          <a:ln w="88900" cap="sq" cmpd="thickThin">
            <a:solidFill>
              <a:srgbClr val="000000"/>
            </a:solidFill>
            <a:prstDash val="solid"/>
            <a:miter/>
            <a:headEnd type="none" w="med" len="med"/>
            <a:tailEnd type="none" w="med" len="med"/>
          </a:ln>
        </p:spPr>
      </p:pic>
      <p:sp>
        <p:nvSpPr>
          <p:cNvPr id="305" name="Shape 305"/>
          <p:cNvSpPr txBox="1"/>
          <p:nvPr/>
        </p:nvSpPr>
        <p:spPr>
          <a:xfrm>
            <a:off x="0" y="533400"/>
            <a:ext cx="91440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baseline="0">
                <a:solidFill>
                  <a:schemeClr val="lt1"/>
                </a:solidFill>
                <a:latin typeface="Arial"/>
                <a:ea typeface="Arial"/>
                <a:cs typeface="Arial"/>
                <a:sym typeface="Arial"/>
              </a:rPr>
              <a:t>K-4 STEM, Mrs. Houseman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5-8 Specials</a:t>
            </a:r>
          </a:p>
        </p:txBody>
      </p:sp>
      <p:sp>
        <p:nvSpPr>
          <p:cNvPr id="311" name="Shape 31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Art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Music</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Español</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5</a:t>
            </a:r>
            <a:r>
              <a:rPr lang="en-US" sz="4400" b="1" i="0" u="none" strike="noStrike" cap="none" baseline="30000" dirty="0">
                <a:solidFill>
                  <a:schemeClr val="lt1"/>
                </a:solidFill>
                <a:latin typeface="Arial"/>
                <a:ea typeface="Arial"/>
                <a:cs typeface="Arial"/>
                <a:sym typeface="Arial"/>
              </a:rPr>
              <a:t>th</a:t>
            </a:r>
            <a:r>
              <a:rPr lang="en-US" sz="4400" b="1" i="0" u="none" strike="noStrike" cap="none" baseline="0" dirty="0">
                <a:solidFill>
                  <a:schemeClr val="lt1"/>
                </a:solidFill>
                <a:latin typeface="Arial"/>
                <a:ea typeface="Arial"/>
                <a:cs typeface="Arial"/>
                <a:sym typeface="Arial"/>
              </a:rPr>
              <a:t> STEM		         Mrs. </a:t>
            </a:r>
            <a:r>
              <a:rPr lang="en-US" sz="4400" b="1" i="0" u="none" strike="noStrike" cap="none" baseline="0" dirty="0" err="1">
                <a:solidFill>
                  <a:schemeClr val="lt1"/>
                </a:solidFill>
                <a:latin typeface="Arial"/>
                <a:ea typeface="Arial"/>
                <a:cs typeface="Arial"/>
                <a:sym typeface="Arial"/>
              </a:rPr>
              <a:t>Obert</a:t>
            </a:r>
            <a:r>
              <a:rPr lang="en-US" sz="4400" b="1" i="0" u="none" strike="noStrike" cap="none" baseline="0" dirty="0">
                <a:solidFill>
                  <a:schemeClr val="lt1"/>
                </a:solidFill>
                <a:latin typeface="Arial"/>
                <a:ea typeface="Arial"/>
                <a:cs typeface="Arial"/>
                <a:sym typeface="Arial"/>
              </a:rPr>
              <a:t> </a:t>
            </a:r>
          </a:p>
        </p:txBody>
      </p:sp>
      <p:sp>
        <p:nvSpPr>
          <p:cNvPr id="311" name="Shape 31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endParaRPr lang="en-US" sz="1800" dirty="0">
              <a:solidFill>
                <a:srgbClr val="A40046"/>
              </a:solidFill>
            </a:endParaRPr>
          </a:p>
          <a:p>
            <a:pPr lvl="1" indent="-285750">
              <a:spcBef>
                <a:spcPts val="360"/>
              </a:spcBef>
              <a:buClr>
                <a:srgbClr val="A40046"/>
              </a:buClr>
              <a:buSzPct val="100000"/>
            </a:pPr>
            <a:r>
              <a:rPr lang="en-US" sz="1800" dirty="0" err="1">
                <a:solidFill>
                  <a:srgbClr val="A40046"/>
                </a:solidFill>
              </a:rPr>
              <a:t>Angie.Obert@asu.edu</a:t>
            </a:r>
            <a:endParaRPr lang="en-US" sz="1800" dirty="0">
              <a:solidFill>
                <a:srgbClr val="A40046"/>
              </a:solidFill>
            </a:endParaRPr>
          </a:p>
          <a:p>
            <a:pPr lvl="1" indent="-285750">
              <a:spcBef>
                <a:spcPts val="360"/>
              </a:spcBef>
              <a:buSzPct val="100000"/>
            </a:pPr>
            <a:r>
              <a:rPr lang="en-US" sz="1800" dirty="0" err="1">
                <a:solidFill>
                  <a:schemeClr val="dk1"/>
                </a:solidFill>
              </a:rPr>
              <a:t>aobertasuprep.weebly.com</a:t>
            </a:r>
            <a:r>
              <a:rPr lang="en-US" sz="1800" dirty="0">
                <a:solidFill>
                  <a:schemeClr val="dk1"/>
                </a:solidFill>
              </a:rPr>
              <a:t> </a:t>
            </a:r>
          </a:p>
          <a:p>
            <a:pPr lvl="1" indent="-285750">
              <a:spcBef>
                <a:spcPts val="360"/>
              </a:spcBef>
              <a:buSzPct val="100000"/>
            </a:pPr>
            <a:r>
              <a:rPr lang="en-US" sz="1800" dirty="0">
                <a:solidFill>
                  <a:schemeClr val="dk1"/>
                </a:solidFill>
              </a:rPr>
              <a:t>(480) 727-5700</a:t>
            </a:r>
          </a:p>
          <a:p>
            <a:pPr marL="0" marR="0" lvl="0" indent="0" algn="l" rtl="0">
              <a:lnSpc>
                <a:spcPct val="100000"/>
              </a:lnSpc>
              <a:spcBef>
                <a:spcPts val="0"/>
              </a:spcBef>
              <a:spcAft>
                <a:spcPts val="0"/>
              </a:spcAft>
              <a:buClr>
                <a:schemeClr val="dk1"/>
              </a:buClr>
              <a:buSzPct val="100000"/>
              <a:buNone/>
            </a:pPr>
            <a:endParaRPr lang="en-US"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53652555"/>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66675"/>
            <a:ext cx="8229600" cy="13938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5-8 Grade Music</a:t>
            </a:r>
          </a:p>
        </p:txBody>
      </p:sp>
      <p:sp>
        <p:nvSpPr>
          <p:cNvPr id="317" name="Shape 317"/>
          <p:cNvSpPr txBox="1">
            <a:spLocks noGrp="1"/>
          </p:cNvSpPr>
          <p:nvPr>
            <p:ph type="body" idx="1"/>
          </p:nvPr>
        </p:nvSpPr>
        <p:spPr>
          <a:xfrm>
            <a:off x="455612" y="1524000"/>
            <a:ext cx="6580186" cy="3044825"/>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741B47"/>
              </a:buClr>
              <a:buSzPct val="25000"/>
              <a:buFont typeface="Arial"/>
              <a:buNone/>
            </a:pPr>
            <a:r>
              <a:rPr lang="en-US" sz="1800" b="0" i="0" u="none" strike="noStrike" cap="none" baseline="0" dirty="0">
                <a:solidFill>
                  <a:schemeClr val="accent6"/>
                </a:solidFill>
                <a:latin typeface="Arial"/>
                <a:ea typeface="Arial"/>
                <a:cs typeface="Arial"/>
                <a:sym typeface="Arial"/>
              </a:rPr>
              <a:t>Parent communication will be made through website, email, and phone calls.</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err="1">
                <a:solidFill>
                  <a:schemeClr val="accent6"/>
                </a:solidFill>
                <a:latin typeface="Arial"/>
                <a:ea typeface="Arial"/>
                <a:cs typeface="Arial"/>
                <a:sym typeface="Arial"/>
              </a:rPr>
              <a:t>Weebly</a:t>
            </a:r>
            <a:r>
              <a:rPr lang="en-US" sz="1800" b="0" i="0" u="none" strike="noStrike" cap="none" baseline="0" dirty="0">
                <a:solidFill>
                  <a:schemeClr val="accent6"/>
                </a:solidFill>
                <a:latin typeface="Arial"/>
                <a:ea typeface="Arial"/>
                <a:cs typeface="Arial"/>
                <a:sym typeface="Arial"/>
              </a:rPr>
              <a:t>: </a:t>
            </a:r>
            <a:r>
              <a:rPr lang="en-US" sz="1800" b="0" i="0" u="none" strike="noStrike" cap="none" baseline="0" dirty="0" err="1">
                <a:solidFill>
                  <a:schemeClr val="accent6"/>
                </a:solidFill>
                <a:latin typeface="Arial"/>
                <a:ea typeface="Arial"/>
                <a:cs typeface="Arial"/>
                <a:sym typeface="Arial"/>
              </a:rPr>
              <a:t>mkillianasuprep.weebly.com</a:t>
            </a:r>
            <a:endParaRPr lang="en-US" sz="1800" b="0" i="0" u="none" strike="noStrike" cap="none" baseline="0" dirty="0">
              <a:solidFill>
                <a:schemeClr val="accent6"/>
              </a:solidFill>
              <a:latin typeface="Arial"/>
              <a:ea typeface="Arial"/>
              <a:cs typeface="Arial"/>
              <a:sym typeface="Arial"/>
            </a:endParaRP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Email: </a:t>
            </a:r>
            <a:r>
              <a:rPr lang="en-US" sz="1800" b="0" i="0" u="sng" strike="noStrike" cap="none" baseline="0" dirty="0">
                <a:solidFill>
                  <a:schemeClr val="accent6"/>
                </a:solidFill>
                <a:latin typeface="Arial"/>
                <a:ea typeface="Arial"/>
                <a:cs typeface="Arial"/>
                <a:sym typeface="Arial"/>
                <a:hlinkClick r:id="rId3"/>
              </a:rPr>
              <a:t>miranda.killian@asu.edu</a:t>
            </a:r>
          </a:p>
          <a:p>
            <a:pPr marL="342900" marR="0" lvl="0" indent="-342900" algn="l" rtl="0">
              <a:lnSpc>
                <a:spcPct val="100000"/>
              </a:lnSpc>
              <a:spcBef>
                <a:spcPts val="0"/>
              </a:spcBef>
              <a:spcAft>
                <a:spcPts val="0"/>
              </a:spcAft>
              <a:buClr>
                <a:srgbClr val="741B47"/>
              </a:buClr>
              <a:buSzPct val="25000"/>
              <a:buFont typeface="Arial"/>
              <a:buNone/>
            </a:pPr>
            <a:r>
              <a:rPr lang="en-US" sz="1800" b="0" i="0" u="none" strike="noStrike" cap="none" baseline="0" dirty="0">
                <a:solidFill>
                  <a:schemeClr val="accent6"/>
                </a:solidFill>
                <a:latin typeface="Arial"/>
                <a:ea typeface="Arial"/>
                <a:cs typeface="Arial"/>
                <a:sym typeface="Arial"/>
              </a:rPr>
              <a:t>Feel free to contact me at any time regarding issues or concerns within the classroom. </a:t>
            </a:r>
          </a:p>
          <a:p>
            <a:pPr marL="342900" marR="0" lvl="0" indent="-342900" algn="l" rtl="0">
              <a:lnSpc>
                <a:spcPct val="100000"/>
              </a:lnSpc>
              <a:spcBef>
                <a:spcPts val="0"/>
              </a:spcBef>
              <a:spcAft>
                <a:spcPts val="0"/>
              </a:spcAft>
              <a:buClr>
                <a:srgbClr val="741B47"/>
              </a:buClr>
              <a:buSzPct val="25000"/>
              <a:buFont typeface="Arial"/>
              <a:buNone/>
            </a:pPr>
            <a:r>
              <a:rPr lang="en-US" sz="1800" b="0" i="0" u="none" strike="noStrike" cap="none" baseline="0" dirty="0">
                <a:solidFill>
                  <a:schemeClr val="accent6"/>
                </a:solidFill>
                <a:latin typeface="Arial"/>
                <a:ea typeface="Arial"/>
                <a:cs typeface="Arial"/>
                <a:sym typeface="Arial"/>
              </a:rPr>
              <a:t>Classroom expectation</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Pencils are required to bring to class everyday. (Everything else I will supply or contact you in advanced)</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Music is a very hands on activity and participation is a must!</a:t>
            </a:r>
          </a:p>
          <a:p>
            <a:pPr marL="342900" marR="0" lvl="0" indent="-342900" algn="l" rtl="0">
              <a:lnSpc>
                <a:spcPct val="100000"/>
              </a:lnSpc>
              <a:spcBef>
                <a:spcPts val="0"/>
              </a:spcBef>
              <a:spcAft>
                <a:spcPts val="0"/>
              </a:spcAft>
              <a:buClr>
                <a:srgbClr val="741B47"/>
              </a:buClr>
              <a:buSzPct val="100000"/>
              <a:buFont typeface="Arial"/>
              <a:buChar char="●"/>
            </a:pPr>
            <a:r>
              <a:rPr lang="en-US" sz="1800" b="0" i="0" u="none" strike="noStrike" cap="none" baseline="0" dirty="0">
                <a:solidFill>
                  <a:schemeClr val="accent6"/>
                </a:solidFill>
                <a:latin typeface="Arial"/>
                <a:ea typeface="Arial"/>
                <a:cs typeface="Arial"/>
                <a:sym typeface="Arial"/>
              </a:rPr>
              <a:t>Positive attitude and readiness to learn and appreciate music of various cultures and genres. </a:t>
            </a:r>
          </a:p>
          <a:p>
            <a:pPr marL="342900" marR="0" lvl="0" indent="-34290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Arial"/>
              <a:buNone/>
            </a:pPr>
            <a:endParaRPr sz="1400" b="0" i="1" u="none" strike="noStrike" cap="none" baseline="0" dirty="0">
              <a:solidFill>
                <a:schemeClr val="dk1"/>
              </a:solidFill>
              <a:latin typeface="Arial"/>
              <a:ea typeface="Arial"/>
              <a:cs typeface="Arial"/>
              <a:sym typeface="Arial"/>
            </a:endParaRPr>
          </a:p>
          <a:p>
            <a:pPr marL="342900" marR="0" lvl="0" indent="-254000" algn="l" rtl="0">
              <a:spcBef>
                <a:spcPts val="0"/>
              </a:spcBef>
              <a:spcAft>
                <a:spcPts val="0"/>
              </a:spcAft>
              <a:buClr>
                <a:schemeClr val="dk1"/>
              </a:buClr>
              <a:buFont typeface="Arial"/>
              <a:buNone/>
            </a:pPr>
            <a:endParaRPr sz="1400" b="0" i="1" u="none" strike="noStrike" cap="none" baseline="0" dirty="0">
              <a:solidFill>
                <a:schemeClr val="dk1"/>
              </a:solidFill>
              <a:latin typeface="Arial"/>
              <a:ea typeface="Arial"/>
              <a:cs typeface="Arial"/>
              <a:sym typeface="Arial"/>
            </a:endParaRPr>
          </a:p>
        </p:txBody>
      </p:sp>
      <p:sp>
        <p:nvSpPr>
          <p:cNvPr id="318" name="Shape 318"/>
          <p:cNvSpPr txBox="1"/>
          <p:nvPr/>
        </p:nvSpPr>
        <p:spPr>
          <a:xfrm>
            <a:off x="455612" y="5105400"/>
            <a:ext cx="5183186" cy="16303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Georgia"/>
              <a:buNone/>
            </a:pPr>
            <a:r>
              <a:rPr lang="en-US" sz="1800" b="0" i="1" u="none" strike="noStrike" cap="none" baseline="0">
                <a:solidFill>
                  <a:srgbClr val="999999"/>
                </a:solidFill>
                <a:latin typeface="Georgia"/>
                <a:ea typeface="Georgia"/>
                <a:cs typeface="Georgia"/>
                <a:sym typeface="Georgia"/>
              </a:rPr>
              <a:t>I am ecstatic to be part of the ASU Poly team. I love music and have studied it for many years. My goal for each student is for them to find joy in a new instrument or genre by the end of the school year. I look forward to working with you and your child to achieve this goal. </a:t>
            </a:r>
          </a:p>
        </p:txBody>
      </p:sp>
      <p:pic>
        <p:nvPicPr>
          <p:cNvPr id="319" name="Shape 319"/>
          <p:cNvPicPr preferRelativeResize="0"/>
          <p:nvPr/>
        </p:nvPicPr>
        <p:blipFill rotWithShape="1">
          <a:blip r:embed="rId4">
            <a:alphaModFix/>
          </a:blip>
          <a:srcRect/>
          <a:stretch/>
        </p:blipFill>
        <p:spPr>
          <a:xfrm rot="660000">
            <a:off x="6848475" y="2444750"/>
            <a:ext cx="1930399" cy="2792411"/>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a:picLocks noGrp="1"/>
          </p:cNvPicPr>
          <p:nvPr>
            <p:ph type="ctrTitle"/>
          </p:nvPr>
        </p:nvPicPr>
        <p:blipFill rotWithShape="1">
          <a:blip r:embed="rId3">
            <a:alphaModFix/>
          </a:blip>
          <a:srcRect/>
          <a:stretch/>
        </p:blipFill>
        <p:spPr>
          <a:xfrm>
            <a:off x="334962" y="334962"/>
            <a:ext cx="8381999" cy="1597024"/>
          </a:xfrm>
          <a:prstGeom prst="rect">
            <a:avLst/>
          </a:prstGeom>
          <a:noFill/>
          <a:ln>
            <a:noFill/>
          </a:ln>
        </p:spPr>
      </p:pic>
      <p:sp>
        <p:nvSpPr>
          <p:cNvPr id="325" name="Shape 325"/>
          <p:cNvSpPr txBox="1">
            <a:spLocks noGrp="1"/>
          </p:cNvSpPr>
          <p:nvPr>
            <p:ph type="subTitle" idx="1"/>
          </p:nvPr>
        </p:nvSpPr>
        <p:spPr>
          <a:xfrm>
            <a:off x="1768475" y="1822450"/>
            <a:ext cx="5326062" cy="2192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Calibri"/>
                <a:ea typeface="Calibri"/>
                <a:cs typeface="Calibri"/>
                <a:sym typeface="Calibri"/>
              </a:rPr>
              <a:t>I am very accessible to all families:</a:t>
            </a:r>
          </a:p>
          <a:p>
            <a:pPr marL="0" marR="0" lvl="0" indent="0" algn="l" rtl="0">
              <a:lnSpc>
                <a:spcPct val="100000"/>
              </a:lnSpc>
              <a:spcBef>
                <a:spcPts val="560"/>
              </a:spcBef>
              <a:spcAft>
                <a:spcPts val="0"/>
              </a:spcAft>
              <a:buClr>
                <a:srgbClr val="898989"/>
              </a:buClr>
              <a:buSzPct val="25000"/>
              <a:buFont typeface="Arial"/>
              <a:buNone/>
            </a:pPr>
            <a:r>
              <a:rPr lang="en-US" sz="2800" b="0" i="0" u="none" strike="noStrike" cap="none" baseline="0">
                <a:solidFill>
                  <a:srgbClr val="898989"/>
                </a:solidFill>
                <a:latin typeface="Calibri"/>
                <a:ea typeface="Calibri"/>
                <a:cs typeface="Calibri"/>
                <a:sym typeface="Calibri"/>
              </a:rPr>
              <a:t>     </a:t>
            </a:r>
            <a:r>
              <a:rPr lang="en-US" sz="2800" b="0" i="0" u="none" strike="noStrike" cap="none" baseline="0">
                <a:solidFill>
                  <a:srgbClr val="000000"/>
                </a:solidFill>
                <a:latin typeface="Calibri"/>
                <a:ea typeface="Calibri"/>
                <a:cs typeface="Calibri"/>
                <a:sym typeface="Calibri"/>
              </a:rPr>
              <a:t>*  bbrownasuprep.weebly.com</a:t>
            </a:r>
          </a:p>
          <a:p>
            <a:pPr marL="0" marR="0" lvl="0" indent="0" algn="l" rtl="0">
              <a:lnSpc>
                <a:spcPct val="100000"/>
              </a:lnSpc>
              <a:spcBef>
                <a:spcPts val="560"/>
              </a:spcBef>
              <a:spcAft>
                <a:spcPts val="0"/>
              </a:spcAft>
              <a:buClr>
                <a:srgbClr val="000000"/>
              </a:buClr>
              <a:buSzPct val="25000"/>
              <a:buFont typeface="Arial"/>
              <a:buNone/>
            </a:pPr>
            <a:r>
              <a:rPr lang="en-US" sz="2800" b="0" i="0" u="none" strike="noStrike" cap="none" baseline="0">
                <a:solidFill>
                  <a:srgbClr val="000000"/>
                </a:solidFill>
                <a:latin typeface="Calibri"/>
                <a:ea typeface="Calibri"/>
                <a:cs typeface="Calibri"/>
                <a:sym typeface="Calibri"/>
              </a:rPr>
              <a:t>     *  bbrown9@asu.edu</a:t>
            </a:r>
          </a:p>
          <a:p>
            <a:pPr marL="0" marR="0" lvl="0" indent="0" algn="l" rtl="0">
              <a:lnSpc>
                <a:spcPct val="100000"/>
              </a:lnSpc>
              <a:spcBef>
                <a:spcPts val="560"/>
              </a:spcBef>
              <a:spcAft>
                <a:spcPts val="0"/>
              </a:spcAft>
              <a:buClr>
                <a:srgbClr val="000000"/>
              </a:buClr>
              <a:buSzPct val="25000"/>
              <a:buFont typeface="Arial"/>
              <a:buNone/>
            </a:pPr>
            <a:r>
              <a:rPr lang="en-US" sz="2800" b="0" i="0" u="none" strike="noStrike" cap="none" baseline="0">
                <a:solidFill>
                  <a:srgbClr val="000000"/>
                </a:solidFill>
                <a:latin typeface="Calibri"/>
                <a:ea typeface="Calibri"/>
                <a:cs typeface="Calibri"/>
                <a:sym typeface="Calibri"/>
              </a:rPr>
              <a:t>     *  480-727-5361  </a:t>
            </a:r>
          </a:p>
        </p:txBody>
      </p:sp>
      <p:pic>
        <p:nvPicPr>
          <p:cNvPr id="326" name="Shape 326"/>
          <p:cNvPicPr preferRelativeResize="0"/>
          <p:nvPr/>
        </p:nvPicPr>
        <p:blipFill rotWithShape="1">
          <a:blip r:embed="rId4">
            <a:alphaModFix/>
          </a:blip>
          <a:srcRect/>
          <a:stretch/>
        </p:blipFill>
        <p:spPr>
          <a:xfrm>
            <a:off x="349250" y="1917700"/>
            <a:ext cx="1619249" cy="2097087"/>
          </a:xfrm>
          <a:prstGeom prst="rect">
            <a:avLst/>
          </a:prstGeom>
          <a:noFill/>
          <a:ln>
            <a:noFill/>
          </a:ln>
        </p:spPr>
      </p:pic>
      <p:sp>
        <p:nvSpPr>
          <p:cNvPr id="327" name="Shape 327"/>
          <p:cNvSpPr txBox="1"/>
          <p:nvPr/>
        </p:nvSpPr>
        <p:spPr>
          <a:xfrm>
            <a:off x="349250" y="4014787"/>
            <a:ext cx="5206999" cy="2892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What to bring on PE Days:</a:t>
            </a:r>
          </a:p>
          <a:p>
            <a:pPr marL="0" marR="0" lvl="0" indent="0" algn="l" rtl="0">
              <a:lnSpc>
                <a:spcPct val="100000"/>
              </a:lnSpc>
              <a:spcBef>
                <a:spcPts val="0"/>
              </a:spcBef>
              <a:spcAft>
                <a:spcPts val="0"/>
              </a:spcAft>
              <a:buClr>
                <a:srgbClr val="000000"/>
              </a:buClr>
              <a:buSzPct val="100000"/>
              <a:buFont typeface="Calibri"/>
              <a:buChar char="•"/>
            </a:pPr>
            <a:r>
              <a:rPr lang="en-US" sz="2000" b="0" i="0" u="none" strike="noStrike" cap="none" baseline="0">
                <a:solidFill>
                  <a:srgbClr val="000000"/>
                </a:solidFill>
                <a:latin typeface="Calibri"/>
                <a:ea typeface="Calibri"/>
                <a:cs typeface="Calibri"/>
                <a:sym typeface="Calibri"/>
              </a:rPr>
              <a:t>Every student should wear closed toes shoes. If they are not wearing the proper shoes, they will not be able to participate.</a:t>
            </a:r>
          </a:p>
          <a:p>
            <a:pPr marL="0" marR="0" lvl="0" indent="0" algn="l" rtl="0">
              <a:lnSpc>
                <a:spcPct val="100000"/>
              </a:lnSpc>
              <a:spcBef>
                <a:spcPts val="0"/>
              </a:spcBef>
              <a:spcAft>
                <a:spcPts val="0"/>
              </a:spcAft>
              <a:buClr>
                <a:srgbClr val="000000"/>
              </a:buClr>
              <a:buSzPct val="100000"/>
              <a:buFont typeface="Calibri"/>
              <a:buChar char="•"/>
            </a:pPr>
            <a:r>
              <a:rPr lang="en-US" sz="2000" b="0" i="0" u="none" strike="noStrike" cap="none" baseline="0">
                <a:solidFill>
                  <a:srgbClr val="000000"/>
                </a:solidFill>
                <a:latin typeface="Calibri"/>
                <a:ea typeface="Calibri"/>
                <a:cs typeface="Calibri"/>
                <a:sym typeface="Calibri"/>
              </a:rPr>
              <a:t>Students may wear hats and sunglasses outside during PE.</a:t>
            </a:r>
          </a:p>
          <a:p>
            <a:pPr marL="0" marR="0" lvl="0" indent="0" algn="l" rtl="0">
              <a:lnSpc>
                <a:spcPct val="100000"/>
              </a:lnSpc>
              <a:spcBef>
                <a:spcPts val="0"/>
              </a:spcBef>
              <a:spcAft>
                <a:spcPts val="0"/>
              </a:spcAft>
              <a:buClr>
                <a:srgbClr val="000000"/>
              </a:buClr>
              <a:buSzPct val="100000"/>
              <a:buFont typeface="Calibri"/>
              <a:buChar char="•"/>
            </a:pPr>
            <a:r>
              <a:rPr lang="en-US" sz="2000" b="0" i="0" u="none" strike="noStrike" cap="none" baseline="0">
                <a:solidFill>
                  <a:srgbClr val="000000"/>
                </a:solidFill>
                <a:latin typeface="Calibri"/>
                <a:ea typeface="Calibri"/>
                <a:cs typeface="Calibri"/>
                <a:sym typeface="Calibri"/>
              </a:rPr>
              <a:t>Bring a positive attitude and willingness to have fun!</a:t>
            </a:r>
          </a:p>
          <a:p>
            <a:pPr marL="0" marR="0" lvl="0" indent="0" algn="l" rtl="0">
              <a:lnSpc>
                <a:spcPct val="100000"/>
              </a:lnSpc>
              <a:spcBef>
                <a:spcPts val="0"/>
              </a:spcBef>
              <a:spcAft>
                <a:spcPts val="0"/>
              </a:spcAft>
              <a:buNone/>
            </a:pPr>
            <a:endParaRPr sz="1800" b="0" i="0" u="none" strike="noStrike" cap="none" baseline="0">
              <a:solidFill>
                <a:srgbClr val="000000"/>
              </a:solidFill>
              <a:latin typeface="Calibri"/>
              <a:ea typeface="Calibri"/>
              <a:cs typeface="Calibri"/>
              <a:sym typeface="Calibri"/>
            </a:endParaRPr>
          </a:p>
        </p:txBody>
      </p:sp>
      <p:pic>
        <p:nvPicPr>
          <p:cNvPr id="328" name="Shape 328"/>
          <p:cNvPicPr preferRelativeResize="0"/>
          <p:nvPr/>
        </p:nvPicPr>
        <p:blipFill rotWithShape="1">
          <a:blip r:embed="rId5">
            <a:alphaModFix/>
          </a:blip>
          <a:srcRect/>
          <a:stretch/>
        </p:blipFill>
        <p:spPr>
          <a:xfrm>
            <a:off x="5529262" y="3113086"/>
            <a:ext cx="3541712" cy="3744912"/>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rotWithShape="1">
          <a:blip r:embed="rId3">
            <a:alphaModFix/>
          </a:blip>
          <a:srcRect/>
          <a:stretch/>
        </p:blipFill>
        <p:spPr>
          <a:xfrm>
            <a:off x="6629400" y="3352800"/>
            <a:ext cx="1452562" cy="1635125"/>
          </a:xfrm>
          <a:prstGeom prst="rect">
            <a:avLst/>
          </a:prstGeom>
          <a:noFill/>
          <a:ln>
            <a:noFill/>
          </a:ln>
        </p:spPr>
      </p:pic>
      <p:sp>
        <p:nvSpPr>
          <p:cNvPr id="334" name="Shape 334"/>
          <p:cNvSpPr txBox="1"/>
          <p:nvPr/>
        </p:nvSpPr>
        <p:spPr>
          <a:xfrm>
            <a:off x="103386" y="1479162"/>
            <a:ext cx="8277224" cy="5570536"/>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All communication </a:t>
            </a:r>
            <a:r>
              <a:rPr lang="en-US" sz="2000" dirty="0">
                <a:solidFill>
                  <a:schemeClr val="accent6"/>
                </a:solidFill>
              </a:rPr>
              <a:t>regarding</a:t>
            </a:r>
            <a:r>
              <a:rPr lang="en-US" sz="2000" b="0" i="0" u="none" strike="noStrike" cap="none" baseline="0" dirty="0">
                <a:solidFill>
                  <a:schemeClr val="accent6"/>
                </a:solidFill>
                <a:latin typeface="Arial"/>
                <a:ea typeface="Arial"/>
                <a:cs typeface="Arial"/>
                <a:sym typeface="Arial"/>
              </a:rPr>
              <a:t> classroom </a:t>
            </a:r>
            <a:r>
              <a:rPr lang="en-US" sz="2000" dirty="0">
                <a:solidFill>
                  <a:schemeClr val="accent6"/>
                </a:solidFill>
              </a:rPr>
              <a:t>activities</a:t>
            </a:r>
            <a:r>
              <a:rPr lang="en-US" sz="2000" b="0" i="0" u="none" strike="noStrike" cap="none" baseline="0" dirty="0">
                <a:solidFill>
                  <a:schemeClr val="accent6"/>
                </a:solidFill>
                <a:latin typeface="Arial"/>
                <a:ea typeface="Arial"/>
                <a:cs typeface="Arial"/>
                <a:sym typeface="Arial"/>
              </a:rPr>
              <a:t> and events will be handled through school website.</a:t>
            </a:r>
          </a:p>
          <a:p>
            <a:pPr marL="171450" marR="0" lvl="0" indent="-17145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chemeClr val="accent6"/>
                </a:solidFill>
                <a:latin typeface="Arial"/>
                <a:ea typeface="Arial"/>
                <a:cs typeface="Arial"/>
                <a:sym typeface="Arial"/>
              </a:rPr>
              <a:t>All </a:t>
            </a:r>
            <a:r>
              <a:rPr lang="en-US" sz="2000" dirty="0">
                <a:solidFill>
                  <a:schemeClr val="accent6"/>
                </a:solidFill>
              </a:rPr>
              <a:t>communication</a:t>
            </a:r>
            <a:r>
              <a:rPr lang="en-US" sz="2000" b="0" i="0" u="none" strike="noStrike" cap="none" baseline="0" dirty="0">
                <a:solidFill>
                  <a:schemeClr val="accent6"/>
                </a:solidFill>
                <a:latin typeface="Arial"/>
                <a:ea typeface="Arial"/>
                <a:cs typeface="Arial"/>
                <a:sym typeface="Arial"/>
              </a:rPr>
              <a:t> </a:t>
            </a:r>
            <a:r>
              <a:rPr lang="en-US" sz="2000" dirty="0">
                <a:solidFill>
                  <a:schemeClr val="accent6"/>
                </a:solidFill>
              </a:rPr>
              <a:t>regarding</a:t>
            </a:r>
            <a:r>
              <a:rPr lang="en-US" sz="2000" b="0" i="0" u="none" strike="noStrike" cap="none" baseline="0" dirty="0">
                <a:solidFill>
                  <a:schemeClr val="accent6"/>
                </a:solidFill>
                <a:latin typeface="Arial"/>
                <a:ea typeface="Arial"/>
                <a:cs typeface="Arial"/>
                <a:sym typeface="Arial"/>
              </a:rPr>
              <a:t> classroom behavior and concerns with student progress will be handled through email or phone call home.</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ct val="25000"/>
              <a:buFont typeface="Arial"/>
              <a:buNone/>
            </a:pPr>
            <a:r>
              <a:rPr lang="en-US" sz="2000" b="1" i="0" u="none" strike="noStrike" cap="none" baseline="0" dirty="0">
                <a:solidFill>
                  <a:srgbClr val="000000"/>
                </a:solidFill>
                <a:latin typeface="Arial"/>
                <a:ea typeface="Arial"/>
                <a:cs typeface="Arial"/>
                <a:sym typeface="Arial"/>
              </a:rPr>
              <a:t>Contact information:</a:t>
            </a:r>
          </a:p>
          <a:p>
            <a:pPr marL="171450" marR="0" lvl="0" indent="-171450" algn="l" rtl="0">
              <a:lnSpc>
                <a:spcPct val="100000"/>
              </a:lnSpc>
              <a:spcBef>
                <a:spcPts val="0"/>
              </a:spcBef>
              <a:spcAft>
                <a:spcPts val="0"/>
              </a:spcAft>
              <a:buClr>
                <a:srgbClr val="000000"/>
              </a:buClr>
              <a:buSzPct val="100000"/>
              <a:buFont typeface="Arial"/>
              <a:buChar char="•"/>
            </a:pPr>
            <a:r>
              <a:rPr lang="en-US" sz="2000" b="1" i="0" u="none" strike="noStrike" cap="none" baseline="0" dirty="0">
                <a:solidFill>
                  <a:srgbClr val="000000"/>
                </a:solidFill>
                <a:latin typeface="Arial"/>
                <a:ea typeface="Arial"/>
                <a:cs typeface="Arial"/>
                <a:sym typeface="Arial"/>
              </a:rPr>
              <a:t>Email: </a:t>
            </a:r>
            <a:r>
              <a:rPr lang="en-US" sz="2000" b="1" i="0" u="none" strike="noStrike" cap="none" baseline="0" dirty="0" err="1">
                <a:solidFill>
                  <a:schemeClr val="dk1"/>
                </a:solidFill>
                <a:latin typeface="Arial"/>
                <a:ea typeface="Arial"/>
                <a:cs typeface="Arial"/>
                <a:sym typeface="Arial"/>
              </a:rPr>
              <a:t>christina.caro@asu.edu</a:t>
            </a:r>
            <a:endParaRPr lang="en-US" sz="2000" b="1" i="0" u="none" strike="noStrike" cap="none" baseline="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ct val="100000"/>
              <a:buFont typeface="Arial"/>
              <a:buChar char="•"/>
            </a:pPr>
            <a:r>
              <a:rPr lang="en-US" sz="2000" b="1" i="0" u="none" strike="noStrike" cap="none" baseline="0" dirty="0" err="1">
                <a:solidFill>
                  <a:srgbClr val="000000"/>
                </a:solidFill>
                <a:latin typeface="Arial"/>
                <a:ea typeface="Arial"/>
                <a:cs typeface="Arial"/>
                <a:sym typeface="Arial"/>
              </a:rPr>
              <a:t>Weebly:</a:t>
            </a:r>
            <a:r>
              <a:rPr lang="en-US" sz="2000" b="1" i="0" u="none" strike="noStrike" cap="none" baseline="0" dirty="0" err="1">
                <a:solidFill>
                  <a:srgbClr val="A40046"/>
                </a:solidFill>
                <a:latin typeface="Arial"/>
                <a:ea typeface="Arial"/>
                <a:cs typeface="Arial"/>
                <a:sym typeface="Arial"/>
              </a:rPr>
              <a:t>http</a:t>
            </a:r>
            <a:r>
              <a:rPr lang="en-US" sz="2000" b="1" i="0" u="none" strike="noStrike" cap="none" baseline="0" dirty="0">
                <a:solidFill>
                  <a:srgbClr val="A40046"/>
                </a:solidFill>
                <a:latin typeface="Arial"/>
                <a:ea typeface="Arial"/>
                <a:cs typeface="Arial"/>
                <a:sym typeface="Arial"/>
              </a:rPr>
              <a:t>://</a:t>
            </a:r>
            <a:r>
              <a:rPr lang="en-US" sz="2000" b="1" i="0" u="none" strike="noStrike" cap="none" baseline="0" dirty="0" err="1">
                <a:solidFill>
                  <a:srgbClr val="A40046"/>
                </a:solidFill>
                <a:latin typeface="Arial"/>
                <a:ea typeface="Arial"/>
                <a:cs typeface="Arial"/>
                <a:sym typeface="Arial"/>
              </a:rPr>
              <a:t>mcaroasuprep.weebly.com</a:t>
            </a:r>
            <a:r>
              <a:rPr lang="en-US" sz="2000" b="1" i="0" u="none" strike="noStrike" cap="none" baseline="0" dirty="0">
                <a:solidFill>
                  <a:srgbClr val="A40046"/>
                </a:solidFill>
                <a:latin typeface="Arial"/>
                <a:ea typeface="Arial"/>
                <a:cs typeface="Arial"/>
                <a:sym typeface="Arial"/>
              </a:rPr>
              <a:t>/</a:t>
            </a:r>
          </a:p>
          <a:p>
            <a:pPr marL="171450" marR="0" lvl="0" indent="-171450" algn="l" rtl="0">
              <a:lnSpc>
                <a:spcPct val="100000"/>
              </a:lnSpc>
              <a:spcBef>
                <a:spcPts val="0"/>
              </a:spcBef>
              <a:spcAft>
                <a:spcPts val="0"/>
              </a:spcAft>
              <a:buClr>
                <a:srgbClr val="000000"/>
              </a:buClr>
              <a:buSzPct val="100000"/>
              <a:buFont typeface="Arial"/>
              <a:buChar char="•"/>
            </a:pPr>
            <a:r>
              <a:rPr lang="en-US" sz="2000" b="1" i="0" u="none" strike="noStrike" cap="none" baseline="0" dirty="0">
                <a:solidFill>
                  <a:srgbClr val="000000"/>
                </a:solidFill>
                <a:latin typeface="Arial"/>
                <a:ea typeface="Arial"/>
                <a:cs typeface="Arial"/>
                <a:sym typeface="Arial"/>
              </a:rPr>
              <a:t>Direct:</a:t>
            </a:r>
            <a:r>
              <a:rPr lang="en-US" sz="2000" b="1" i="0" u="none" strike="noStrike" cap="none" baseline="0" dirty="0">
                <a:solidFill>
                  <a:srgbClr val="A40046"/>
                </a:solidFill>
                <a:latin typeface="Arial"/>
                <a:ea typeface="Arial"/>
                <a:cs typeface="Arial"/>
                <a:sym typeface="Arial"/>
              </a:rPr>
              <a:t>480-727-5356</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I am very excited to be working with all of you this year! </a:t>
            </a: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This will be our best year yet!! </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accent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Un </a:t>
            </a:r>
            <a:r>
              <a:rPr lang="en-US" sz="2000" b="0" i="0" u="none" strike="noStrike" cap="none" baseline="0" dirty="0" err="1">
                <a:solidFill>
                  <a:schemeClr val="accent6"/>
                </a:solidFill>
                <a:latin typeface="Arial"/>
                <a:ea typeface="Arial"/>
                <a:cs typeface="Arial"/>
                <a:sym typeface="Arial"/>
              </a:rPr>
              <a:t>abrazo</a:t>
            </a:r>
            <a:r>
              <a:rPr lang="en-US" sz="2000" b="0" i="0" u="none" strike="noStrike" cap="none" baseline="0" dirty="0">
                <a:solidFill>
                  <a:schemeClr val="accent6"/>
                </a:solidFill>
                <a:latin typeface="Arial"/>
                <a:ea typeface="Arial"/>
                <a:cs typeface="Arial"/>
                <a:sym typeface="Arial"/>
              </a:rPr>
              <a:t>,</a:t>
            </a:r>
          </a:p>
          <a:p>
            <a:pPr marL="171450" marR="0" lvl="0" indent="-171450" algn="l" rtl="0">
              <a:lnSpc>
                <a:spcPct val="100000"/>
              </a:lnSpc>
              <a:spcBef>
                <a:spcPts val="0"/>
              </a:spcBef>
              <a:spcAft>
                <a:spcPts val="0"/>
              </a:spcAft>
              <a:buClr>
                <a:schemeClr val="dk1"/>
              </a:buClr>
              <a:buFont typeface="Arial"/>
              <a:buNone/>
            </a:pPr>
            <a:endParaRPr sz="2000" b="0" i="0" u="none" strike="noStrike" cap="none" baseline="0" dirty="0">
              <a:solidFill>
                <a:schemeClr val="accent6"/>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2000" b="0" i="0" u="none" strike="noStrike" cap="none" baseline="0" dirty="0">
                <a:solidFill>
                  <a:schemeClr val="accent6"/>
                </a:solidFill>
                <a:latin typeface="Arial"/>
                <a:ea typeface="Arial"/>
                <a:cs typeface="Arial"/>
                <a:sym typeface="Arial"/>
              </a:rPr>
              <a:t>Sra. Caro</a:t>
            </a:r>
          </a:p>
          <a:p>
            <a:pPr marL="171450" marR="0" lvl="0" indent="-171450" algn="l" rtl="0">
              <a:lnSpc>
                <a:spcPct val="100000"/>
              </a:lnSpc>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335" name="Shape 335"/>
          <p:cNvSpPr txBox="1"/>
          <p:nvPr/>
        </p:nvSpPr>
        <p:spPr>
          <a:xfrm>
            <a:off x="228600" y="457200"/>
            <a:ext cx="8703299" cy="923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0" i="0" u="none" strike="noStrike" cap="none" baseline="0">
                <a:solidFill>
                  <a:schemeClr val="dk1"/>
                </a:solidFill>
                <a:latin typeface="Arial"/>
                <a:ea typeface="Arial"/>
                <a:cs typeface="Arial"/>
                <a:sym typeface="Arial"/>
              </a:rPr>
              <a:t>Bienvenidos a Español 5-8</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Curriculum Night</a:t>
            </a:r>
            <a:endParaRPr lang="en-US" sz="4400" b="1" i="0" u="none" strike="noStrike" cap="none" baseline="0" dirty="0">
              <a:solidFill>
                <a:schemeClr val="lt1"/>
              </a:solidFill>
              <a:latin typeface="Arial"/>
              <a:ea typeface="Arial"/>
              <a:cs typeface="Arial"/>
              <a:sym typeface="Arial"/>
            </a:endParaRPr>
          </a:p>
        </p:txBody>
      </p:sp>
      <p:sp>
        <p:nvSpPr>
          <p:cNvPr id="119" name="Shape 119"/>
          <p:cNvSpPr txBox="1">
            <a:spLocks noGrp="1"/>
          </p:cNvSpPr>
          <p:nvPr>
            <p:ph type="body" idx="1"/>
          </p:nvPr>
        </p:nvSpPr>
        <p:spPr>
          <a:xfrm>
            <a:off x="381000" y="1600200"/>
            <a:ext cx="8229600" cy="4525961"/>
          </a:xfrm>
          <a:prstGeom prst="rect">
            <a:avLst/>
          </a:prstGeom>
          <a:noFill/>
          <a:ln>
            <a:noFill/>
          </a:ln>
        </p:spPr>
        <p:txBody>
          <a:bodyPr lIns="91425" tIns="45700" rIns="91425" bIns="45700" anchor="t" anchorCtr="0">
            <a:noAutofit/>
          </a:bodyPr>
          <a:lstStyle/>
          <a:p>
            <a:r>
              <a:rPr lang="en-US" sz="2400" dirty="0"/>
              <a:t>We hope you will join us for our scheduled Curriculum Night(s). Teachers will share the academic curriculum students will learn this year. You will see and understand your child's school day and also the importance of our school-home partnership.  We look forward to seeing you here!</a:t>
            </a:r>
          </a:p>
          <a:p>
            <a:pPr marL="203200" indent="0">
              <a:buNone/>
            </a:pPr>
            <a:endParaRPr lang="en-US" sz="2400" dirty="0"/>
          </a:p>
          <a:p>
            <a:r>
              <a:rPr lang="en-US" sz="3200" dirty="0"/>
              <a:t>K - 5: Tuesday, Aug. 7 - 5:30 p.m.</a:t>
            </a:r>
          </a:p>
          <a:p>
            <a:r>
              <a:rPr lang="en-US" sz="3200" dirty="0"/>
              <a:t>6 - 8: Thursday, Aug. 9 - 5:30 p.m.</a:t>
            </a:r>
            <a:endParaRPr lang="en-US" sz="3200" dirty="0">
              <a:solidFill>
                <a:schemeClr val="accent6"/>
              </a:solidFill>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
        <p:nvSpPr>
          <p:cNvPr id="2" name="TextBox 1"/>
          <p:cNvSpPr txBox="1"/>
          <p:nvPr/>
        </p:nvSpPr>
        <p:spPr>
          <a:xfrm>
            <a:off x="6251321" y="1072207"/>
            <a:ext cx="184666" cy="307777"/>
          </a:xfrm>
          <a:prstGeom prst="rect">
            <a:avLst/>
          </a:prstGeom>
          <a:noFill/>
        </p:spPr>
        <p:txBody>
          <a:bodyPr wrap="none" rtlCol="0">
            <a:spAutoFit/>
          </a:bodyPr>
          <a:lstStyle/>
          <a:p>
            <a:endParaRPr lang="en-US"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334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From our Health Office</a:t>
            </a:r>
          </a:p>
        </p:txBody>
      </p:sp>
      <p:sp>
        <p:nvSpPr>
          <p:cNvPr id="341" name="Shape 341"/>
          <p:cNvSpPr txBox="1">
            <a:spLocks noGrp="1"/>
          </p:cNvSpPr>
          <p:nvPr>
            <p:ph type="body" idx="1"/>
          </p:nvPr>
        </p:nvSpPr>
        <p:spPr>
          <a:xfrm>
            <a:off x="457200" y="1585259"/>
            <a:ext cx="8229600" cy="49302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Immunization: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If you were notified by our health assistant, Mrs. G that your child is not current on his/her immunization, please stop by and see her in the health office. </a:t>
            </a:r>
          </a:p>
          <a:p>
            <a:pPr marL="742950" marR="0" lvl="1" indent="-285750" algn="l" rtl="0">
              <a:lnSpc>
                <a:spcPct val="100000"/>
              </a:lnSpc>
              <a:spcBef>
                <a:spcPts val="560"/>
              </a:spcBef>
              <a:spcAft>
                <a:spcPts val="0"/>
              </a:spcAft>
              <a:buClr>
                <a:schemeClr val="dk1"/>
              </a:buClr>
              <a:buSzPct val="100000"/>
              <a:buFont typeface="Arial"/>
              <a:buChar char="–"/>
            </a:pPr>
            <a:endParaRPr lang="en-US" sz="2800" b="0" i="0" u="none" strike="noStrike" cap="none" baseline="0" dirty="0">
              <a:solidFill>
                <a:schemeClr val="accent6"/>
              </a:solidFill>
              <a:latin typeface="Arial"/>
              <a:ea typeface="Arial"/>
              <a:cs typeface="Arial"/>
              <a:sym typeface="Arial"/>
            </a:endParaRPr>
          </a:p>
          <a:p>
            <a:pPr lvl="1" indent="-285750">
              <a:buSzPct val="100000"/>
            </a:pPr>
            <a:r>
              <a:rPr lang="en-US" sz="2800" dirty="0">
                <a:solidFill>
                  <a:schemeClr val="accent6"/>
                </a:solidFill>
              </a:rPr>
              <a:t>If we do not have a current vaccination record on file by Monday, August 6th your child will not be allowed to return to school until he/she is current.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 </a:t>
            </a:r>
          </a:p>
          <a:p>
            <a:pPr marL="0" marR="0" lvl="0" indent="0" algn="l" rtl="0">
              <a:spcBef>
                <a:spcPts val="0"/>
              </a:spcBef>
              <a:buNone/>
            </a:pPr>
            <a:endParaRPr sz="2400" b="0" i="0" u="none" strike="noStrike" cap="none" baseline="0" dirty="0">
              <a:solidFill>
                <a:schemeClr val="accent6"/>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334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From our Health Office</a:t>
            </a:r>
          </a:p>
        </p:txBody>
      </p:sp>
      <p:sp>
        <p:nvSpPr>
          <p:cNvPr id="341" name="Shape 341"/>
          <p:cNvSpPr txBox="1">
            <a:spLocks noGrp="1"/>
          </p:cNvSpPr>
          <p:nvPr>
            <p:ph type="body" idx="1"/>
          </p:nvPr>
        </p:nvSpPr>
        <p:spPr>
          <a:xfrm>
            <a:off x="457200" y="1585259"/>
            <a:ext cx="8229600" cy="49302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Immunization:</a:t>
            </a:r>
          </a:p>
          <a:p>
            <a:pPr marL="342900" marR="0" lvl="0" indent="-342900" algn="l" rtl="0">
              <a:lnSpc>
                <a:spcPct val="100000"/>
              </a:lnSpc>
              <a:spcBef>
                <a:spcPts val="0"/>
              </a:spcBef>
              <a:spcAft>
                <a:spcPts val="0"/>
              </a:spcAft>
              <a:buClr>
                <a:schemeClr val="dk1"/>
              </a:buClr>
              <a:buSzPct val="100000"/>
              <a:buFont typeface="Arial"/>
              <a:buChar char="•"/>
            </a:pPr>
            <a:endParaRPr lang="en-US" sz="3200" b="0" i="0" u="none" strike="noStrike" cap="none" baseline="0" dirty="0">
              <a:solidFill>
                <a:schemeClr val="accent6"/>
              </a:solidFill>
              <a:latin typeface="Arial"/>
              <a:ea typeface="Arial"/>
              <a:cs typeface="Arial"/>
              <a:sym typeface="Arial"/>
            </a:endParaRPr>
          </a:p>
          <a:p>
            <a:pPr marL="0" marR="0" lvl="0" indent="0" algn="l" rtl="0">
              <a:spcBef>
                <a:spcPts val="0"/>
              </a:spcBef>
              <a:buNone/>
            </a:pPr>
            <a:r>
              <a:rPr lang="en-US" sz="2400" b="1" dirty="0">
                <a:solidFill>
                  <a:schemeClr val="accent6"/>
                </a:solidFill>
              </a:rPr>
              <a:t>Attention 6</a:t>
            </a:r>
            <a:r>
              <a:rPr lang="en-US" sz="2400" b="1" baseline="30000" dirty="0">
                <a:solidFill>
                  <a:schemeClr val="accent6"/>
                </a:solidFill>
              </a:rPr>
              <a:t>th</a:t>
            </a:r>
            <a:r>
              <a:rPr lang="en-US" sz="2400" b="1" dirty="0">
                <a:solidFill>
                  <a:schemeClr val="accent6"/>
                </a:solidFill>
              </a:rPr>
              <a:t> Grade families</a:t>
            </a:r>
            <a:r>
              <a:rPr lang="en-US" sz="2400" dirty="0">
                <a:solidFill>
                  <a:schemeClr val="accent6"/>
                </a:solidFill>
              </a:rPr>
              <a:t>:  If your student has turned 11, please turn in a copy of their </a:t>
            </a:r>
            <a:r>
              <a:rPr lang="en-US" sz="2400" dirty="0" err="1">
                <a:solidFill>
                  <a:schemeClr val="accent6"/>
                </a:solidFill>
              </a:rPr>
              <a:t>Tdap</a:t>
            </a:r>
            <a:r>
              <a:rPr lang="en-US" sz="2400" dirty="0">
                <a:solidFill>
                  <a:schemeClr val="accent6"/>
                </a:solidFill>
              </a:rPr>
              <a:t> and Meningitis vaccines to the health office by the first day of school!!  </a:t>
            </a:r>
          </a:p>
          <a:p>
            <a:pPr marL="0" marR="0" lvl="0" indent="0" algn="l" rtl="0">
              <a:spcBef>
                <a:spcPts val="0"/>
              </a:spcBef>
              <a:buNone/>
            </a:pPr>
            <a:endParaRPr lang="en-US" sz="2400" b="0" i="0" u="none" strike="noStrike" cap="none" baseline="0" dirty="0">
              <a:solidFill>
                <a:schemeClr val="accent6"/>
              </a:solidFill>
              <a:latin typeface="Arial"/>
              <a:ea typeface="Arial"/>
              <a:cs typeface="Arial"/>
              <a:sym typeface="Arial"/>
            </a:endParaRPr>
          </a:p>
          <a:p>
            <a:pPr marL="0" marR="0" lvl="0" indent="0" algn="l" rtl="0">
              <a:spcBef>
                <a:spcPts val="0"/>
              </a:spcBef>
              <a:buNone/>
            </a:pPr>
            <a:endParaRPr lang="en-US" sz="2400" b="0" i="0" u="none" strike="noStrike" cap="none" baseline="0" dirty="0">
              <a:solidFill>
                <a:schemeClr val="accent6"/>
              </a:solidFill>
              <a:latin typeface="Arial"/>
              <a:ea typeface="Arial"/>
              <a:cs typeface="Arial"/>
              <a:sym typeface="Arial"/>
            </a:endParaRPr>
          </a:p>
          <a:p>
            <a:pPr lvl="1" indent="-285750" algn="ctr">
              <a:spcBef>
                <a:spcPts val="480"/>
              </a:spcBef>
              <a:buSzPct val="25000"/>
              <a:buNone/>
            </a:pPr>
            <a:r>
              <a:rPr lang="en-US" sz="2400" b="1" dirty="0">
                <a:solidFill>
                  <a:schemeClr val="accent6"/>
                </a:solidFill>
              </a:rPr>
              <a:t>Health Assistant Contact Information</a:t>
            </a:r>
            <a:r>
              <a:rPr lang="en-US" sz="2400" dirty="0">
                <a:solidFill>
                  <a:schemeClr val="accent6"/>
                </a:solidFill>
              </a:rPr>
              <a:t>: </a:t>
            </a:r>
          </a:p>
          <a:p>
            <a:pPr lvl="1" indent="-285750" algn="ctr">
              <a:spcBef>
                <a:spcPts val="480"/>
              </a:spcBef>
              <a:buSzPct val="100000"/>
            </a:pPr>
            <a:r>
              <a:rPr lang="en-US" sz="2400" dirty="0">
                <a:solidFill>
                  <a:schemeClr val="accent6"/>
                </a:solidFill>
              </a:rPr>
              <a:t>Mrs. Lori Gutierrez </a:t>
            </a:r>
          </a:p>
          <a:p>
            <a:pPr lvl="1" indent="-285750" algn="ctr">
              <a:spcBef>
                <a:spcPts val="480"/>
              </a:spcBef>
              <a:buSzPct val="100000"/>
            </a:pPr>
            <a:r>
              <a:rPr lang="en-US" sz="2400" dirty="0">
                <a:solidFill>
                  <a:schemeClr val="accent6"/>
                </a:solidFill>
              </a:rPr>
              <a:t>480-727-5708</a:t>
            </a:r>
          </a:p>
          <a:p>
            <a:pPr lvl="1" indent="-285750" algn="ctr">
              <a:spcBef>
                <a:spcPts val="480"/>
              </a:spcBef>
              <a:buSzPct val="100000"/>
            </a:pPr>
            <a:r>
              <a:rPr lang="en-US" sz="2400" dirty="0">
                <a:solidFill>
                  <a:schemeClr val="accent6"/>
                </a:solidFill>
              </a:rPr>
              <a:t>lagutie3@asu.edu</a:t>
            </a:r>
          </a:p>
          <a:p>
            <a:pPr marL="0" marR="0" lvl="0" indent="0" algn="l" rtl="0">
              <a:spcBef>
                <a:spcPts val="0"/>
              </a:spcBef>
              <a:buNone/>
            </a:pPr>
            <a:endParaRPr sz="2400" b="0" i="0" u="none" strike="noStrike" cap="none" baseline="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411199904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5334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From our </a:t>
            </a:r>
            <a:r>
              <a:rPr lang="en-US" sz="4400" b="1" dirty="0">
                <a:solidFill>
                  <a:schemeClr val="lt1"/>
                </a:solidFill>
              </a:rPr>
              <a:t>Front</a:t>
            </a:r>
            <a:r>
              <a:rPr lang="en-US" sz="4400" b="1" i="0" u="none" strike="noStrike" cap="none" baseline="0" dirty="0">
                <a:solidFill>
                  <a:schemeClr val="lt1"/>
                </a:solidFill>
                <a:latin typeface="Arial"/>
                <a:ea typeface="Arial"/>
                <a:cs typeface="Arial"/>
                <a:sym typeface="Arial"/>
              </a:rPr>
              <a:t> Office</a:t>
            </a:r>
          </a:p>
        </p:txBody>
      </p:sp>
      <p:sp>
        <p:nvSpPr>
          <p:cNvPr id="341" name="Shape 341"/>
          <p:cNvSpPr txBox="1">
            <a:spLocks noGrp="1"/>
          </p:cNvSpPr>
          <p:nvPr>
            <p:ph type="body" idx="1"/>
          </p:nvPr>
        </p:nvSpPr>
        <p:spPr>
          <a:xfrm>
            <a:off x="457200" y="1585259"/>
            <a:ext cx="8229600" cy="49302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Power School</a:t>
            </a:r>
            <a:r>
              <a:rPr lang="en-US" sz="3200" b="0" i="0" u="none" strike="noStrike" cap="none" dirty="0">
                <a:solidFill>
                  <a:schemeClr val="accent6"/>
                </a:solidFill>
                <a:latin typeface="Arial"/>
                <a:ea typeface="Arial"/>
                <a:cs typeface="Arial"/>
                <a:sym typeface="Arial"/>
              </a:rPr>
              <a:t> Account</a:t>
            </a:r>
            <a:r>
              <a:rPr lang="en-US" sz="3200" b="0" i="0" u="none" strike="noStrike" cap="none" baseline="0" dirty="0">
                <a:solidFill>
                  <a:schemeClr val="accent6"/>
                </a:solidFill>
                <a:latin typeface="Arial"/>
                <a:ea typeface="Arial"/>
                <a:cs typeface="Arial"/>
                <a:sym typeface="Arial"/>
              </a:rPr>
              <a:t>:</a:t>
            </a:r>
          </a:p>
          <a:p>
            <a:pPr marL="342900" marR="0" lvl="0" indent="-342900" algn="l" rtl="0">
              <a:lnSpc>
                <a:spcPct val="100000"/>
              </a:lnSpc>
              <a:spcBef>
                <a:spcPts val="0"/>
              </a:spcBef>
              <a:spcAft>
                <a:spcPts val="0"/>
              </a:spcAft>
              <a:buClr>
                <a:schemeClr val="dk1"/>
              </a:buClr>
              <a:buSzPct val="100000"/>
              <a:buFont typeface="Arial"/>
              <a:buChar char="•"/>
            </a:pPr>
            <a:endParaRPr lang="en-US" sz="3200" b="0" i="0" u="none" strike="noStrike" cap="none" baseline="0" dirty="0">
              <a:solidFill>
                <a:schemeClr val="accent6"/>
              </a:solidFill>
              <a:latin typeface="Arial"/>
              <a:ea typeface="Arial"/>
              <a:cs typeface="Arial"/>
              <a:sym typeface="Arial"/>
            </a:endParaRPr>
          </a:p>
          <a:p>
            <a:pPr marL="0" marR="0" lvl="0" indent="0" algn="l" rtl="0">
              <a:spcBef>
                <a:spcPts val="0"/>
              </a:spcBef>
              <a:buNone/>
            </a:pPr>
            <a:r>
              <a:rPr lang="en-US" sz="2400" b="1" dirty="0">
                <a:solidFill>
                  <a:schemeClr val="accent6"/>
                </a:solidFill>
              </a:rPr>
              <a:t>Attention all PK-8th Grade families</a:t>
            </a:r>
            <a:r>
              <a:rPr lang="en-US" sz="2400" dirty="0">
                <a:solidFill>
                  <a:schemeClr val="accent6"/>
                </a:solidFill>
              </a:rPr>
              <a:t>:  If you do not have a Power School account, please see the Power School table at the resource fair.  We strongly encourage all families to visit the ASU Prep Academy Online Payment Portal link:  </a:t>
            </a:r>
            <a:r>
              <a:rPr lang="en-US" sz="2400" dirty="0">
                <a:solidFill>
                  <a:schemeClr val="accent6"/>
                </a:solidFill>
                <a:hlinkClick r:id="rId3"/>
              </a:rPr>
              <a:t>http://asuprep.intouchreceipting.com/signin.aspx</a:t>
            </a:r>
            <a:r>
              <a:rPr lang="en-US" sz="2400" dirty="0">
                <a:solidFill>
                  <a:schemeClr val="accent6"/>
                </a:solidFill>
              </a:rPr>
              <a:t>  </a:t>
            </a:r>
          </a:p>
          <a:p>
            <a:pPr marL="0" marR="0" lvl="0" indent="0" algn="ctr" rtl="0">
              <a:spcBef>
                <a:spcPts val="0"/>
              </a:spcBef>
              <a:buNone/>
            </a:pPr>
            <a:endParaRPr lang="en-US" sz="2400" dirty="0">
              <a:solidFill>
                <a:schemeClr val="accent6"/>
              </a:solidFill>
            </a:endParaRPr>
          </a:p>
          <a:p>
            <a:pPr marL="0" marR="0" lvl="0" indent="0" algn="ctr" rtl="0">
              <a:spcBef>
                <a:spcPts val="0"/>
              </a:spcBef>
              <a:buNone/>
            </a:pPr>
            <a:r>
              <a:rPr lang="en-US" sz="2400" dirty="0">
                <a:solidFill>
                  <a:schemeClr val="accent6"/>
                </a:solidFill>
              </a:rPr>
              <a:t>	*You will have the ability to make online payments and set up recurring payments for kindergarten and preschool tuition.  </a:t>
            </a:r>
          </a:p>
          <a:p>
            <a:pPr marL="0" marR="0" lvl="0" indent="0" algn="l" rtl="0">
              <a:spcBef>
                <a:spcPts val="0"/>
              </a:spcBef>
              <a:buNone/>
            </a:pPr>
            <a:endParaRPr lang="en-US" sz="2400" b="0" i="0" u="none" strike="noStrike" cap="none" baseline="0" dirty="0">
              <a:solidFill>
                <a:schemeClr val="accent6"/>
              </a:solidFill>
              <a:latin typeface="Arial"/>
              <a:ea typeface="Arial"/>
              <a:cs typeface="Arial"/>
              <a:sym typeface="Arial"/>
            </a:endParaRPr>
          </a:p>
          <a:p>
            <a:pPr marL="0" marR="0" lvl="0" indent="0" algn="l" rtl="0">
              <a:spcBef>
                <a:spcPts val="0"/>
              </a:spcBef>
              <a:buNone/>
            </a:pPr>
            <a:endParaRPr sz="2400" b="0" i="0" u="none" strike="noStrike" cap="none" baseline="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789432967"/>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a:picLocks noGrp="1"/>
          </p:cNvPicPr>
          <p:nvPr>
            <p:ph type="ctrTitle"/>
          </p:nvPr>
        </p:nvPicPr>
        <p:blipFill rotWithShape="1">
          <a:blip r:embed="rId3">
            <a:alphaModFix/>
          </a:blip>
          <a:srcRect/>
          <a:stretch/>
        </p:blipFill>
        <p:spPr>
          <a:xfrm>
            <a:off x="334962" y="334962"/>
            <a:ext cx="8381999" cy="1506537"/>
          </a:xfrm>
          <a:prstGeom prst="rect">
            <a:avLst/>
          </a:prstGeom>
          <a:noFill/>
          <a:ln>
            <a:noFill/>
          </a:ln>
        </p:spPr>
      </p:pic>
      <p:sp>
        <p:nvSpPr>
          <p:cNvPr id="347" name="Shape 347"/>
          <p:cNvSpPr txBox="1">
            <a:spLocks noGrp="1"/>
          </p:cNvSpPr>
          <p:nvPr>
            <p:ph type="subTitle" idx="1"/>
          </p:nvPr>
        </p:nvSpPr>
        <p:spPr>
          <a:xfrm>
            <a:off x="1562100" y="1981200"/>
            <a:ext cx="6032499" cy="850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900" b="0" i="0" u="none" strike="noStrike" cap="none" baseline="0">
                <a:solidFill>
                  <a:schemeClr val="dk1"/>
                </a:solidFill>
                <a:latin typeface="Calibri"/>
                <a:ea typeface="Calibri"/>
                <a:cs typeface="Calibri"/>
                <a:sym typeface="Calibri"/>
              </a:rPr>
              <a:t>www.asuprepathletics.com</a:t>
            </a:r>
          </a:p>
        </p:txBody>
      </p:sp>
      <p:pic>
        <p:nvPicPr>
          <p:cNvPr id="348" name="Shape 348"/>
          <p:cNvPicPr preferRelativeResize="0"/>
          <p:nvPr/>
        </p:nvPicPr>
        <p:blipFill rotWithShape="1">
          <a:blip r:embed="rId4">
            <a:alphaModFix/>
          </a:blip>
          <a:srcRect/>
          <a:stretch/>
        </p:blipFill>
        <p:spPr>
          <a:xfrm>
            <a:off x="349250" y="1997075"/>
            <a:ext cx="1619249" cy="2095499"/>
          </a:xfrm>
          <a:prstGeom prst="rect">
            <a:avLst/>
          </a:prstGeom>
          <a:noFill/>
          <a:ln>
            <a:noFill/>
          </a:ln>
        </p:spPr>
      </p:pic>
      <p:sp>
        <p:nvSpPr>
          <p:cNvPr id="349" name="Shape 349"/>
          <p:cNvSpPr txBox="1"/>
          <p:nvPr/>
        </p:nvSpPr>
        <p:spPr>
          <a:xfrm>
            <a:off x="1974850" y="2705100"/>
            <a:ext cx="5206999"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All 5</a:t>
            </a:r>
            <a:r>
              <a:rPr lang="en-US" sz="2400" b="1" i="0" u="none" strike="noStrike" cap="none" baseline="30000">
                <a:solidFill>
                  <a:srgbClr val="000000"/>
                </a:solidFill>
                <a:latin typeface="Calibri"/>
                <a:ea typeface="Calibri"/>
                <a:cs typeface="Calibri"/>
                <a:sym typeface="Calibri"/>
              </a:rPr>
              <a:t>th</a:t>
            </a:r>
            <a:r>
              <a:rPr lang="en-US" sz="2400" b="1" i="0" u="none" strike="noStrike" cap="none" baseline="0">
                <a:solidFill>
                  <a:srgbClr val="000000"/>
                </a:solidFill>
                <a:latin typeface="Calibri"/>
                <a:ea typeface="Calibri"/>
                <a:cs typeface="Calibri"/>
                <a:sym typeface="Calibri"/>
              </a:rPr>
              <a:t> – 8</a:t>
            </a:r>
            <a:r>
              <a:rPr lang="en-US" sz="2400" b="1" i="0" u="none" strike="noStrike" cap="none" baseline="30000">
                <a:solidFill>
                  <a:srgbClr val="000000"/>
                </a:solidFill>
                <a:latin typeface="Calibri"/>
                <a:ea typeface="Calibri"/>
                <a:cs typeface="Calibri"/>
                <a:sym typeface="Calibri"/>
              </a:rPr>
              <a:t>th</a:t>
            </a:r>
            <a:r>
              <a:rPr lang="en-US" sz="2400" b="1" i="0" u="none" strike="noStrike" cap="none" baseline="0">
                <a:solidFill>
                  <a:srgbClr val="000000"/>
                </a:solidFill>
                <a:latin typeface="Calibri"/>
                <a:ea typeface="Calibri"/>
                <a:cs typeface="Calibri"/>
                <a:sym typeface="Calibri"/>
              </a:rPr>
              <a:t> graders may participate in ASU Prep Athletics</a:t>
            </a:r>
          </a:p>
        </p:txBody>
      </p:sp>
      <p:sp>
        <p:nvSpPr>
          <p:cNvPr id="350" name="Shape 350"/>
          <p:cNvSpPr txBox="1"/>
          <p:nvPr/>
        </p:nvSpPr>
        <p:spPr>
          <a:xfrm>
            <a:off x="3255961" y="3535362"/>
            <a:ext cx="2644775" cy="2124074"/>
          </a:xfrm>
          <a:prstGeom prst="rect">
            <a:avLst/>
          </a:prstGeom>
          <a:solidFill>
            <a:schemeClr val="lt1"/>
          </a:solidFill>
          <a:ln w="254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dirty="0">
                <a:solidFill>
                  <a:srgbClr val="000000"/>
                </a:solidFill>
                <a:latin typeface="Calibri"/>
                <a:ea typeface="Calibri"/>
                <a:cs typeface="Calibri"/>
                <a:sym typeface="Calibri"/>
              </a:rPr>
              <a:t>FALL SPORTS:</a:t>
            </a:r>
          </a:p>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FF"/>
                </a:solidFill>
                <a:latin typeface="Calibri"/>
                <a:ea typeface="Calibri"/>
                <a:cs typeface="Calibri"/>
                <a:sym typeface="Calibri"/>
              </a:rPr>
              <a:t> tryouts start August </a:t>
            </a:r>
            <a:r>
              <a:rPr lang="en-US" sz="1800" dirty="0">
                <a:solidFill>
                  <a:srgbClr val="0000FF"/>
                </a:solidFill>
                <a:latin typeface="Calibri"/>
                <a:ea typeface="Calibri"/>
                <a:cs typeface="Calibri"/>
                <a:sym typeface="Calibri"/>
              </a:rPr>
              <a:t>6</a:t>
            </a:r>
            <a:r>
              <a:rPr lang="en-US" sz="1800" b="0" i="0" u="none" strike="noStrike" cap="none" baseline="30000" dirty="0">
                <a:solidFill>
                  <a:srgbClr val="0000FF"/>
                </a:solidFill>
                <a:latin typeface="Calibri"/>
                <a:ea typeface="Calibri"/>
                <a:cs typeface="Calibri"/>
                <a:sym typeface="Calibri"/>
              </a:rPr>
              <a:t>th</a:t>
            </a:r>
          </a:p>
          <a:p>
            <a:pPr marR="0" lvl="0" algn="l" rtl="0">
              <a:lnSpc>
                <a:spcPct val="100000"/>
              </a:lnSpc>
              <a:spcBef>
                <a:spcPts val="0"/>
              </a:spcBef>
              <a:spcAft>
                <a:spcPts val="0"/>
              </a:spcAft>
              <a:buClr>
                <a:schemeClr val="dk1"/>
              </a:buClr>
            </a:pPr>
            <a:r>
              <a:rPr lang="en-US" sz="1800" b="0" i="0" u="none" strike="noStrike" cap="none" baseline="0" dirty="0">
                <a:solidFill>
                  <a:srgbClr val="000000"/>
                </a:solidFill>
                <a:latin typeface="Calibri"/>
                <a:ea typeface="Calibri"/>
                <a:cs typeface="Calibri"/>
                <a:sym typeface="Calibri"/>
              </a:rPr>
              <a:t>Fall Cheer</a:t>
            </a:r>
            <a:endParaRPr sz="1800" b="0" i="0" u="none" strike="noStrike" cap="none" baseline="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Cross Country </a:t>
            </a: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Girls Volleyball</a:t>
            </a: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Boys Flag Football</a:t>
            </a:r>
          </a:p>
          <a:p>
            <a:pPr marL="0" marR="0" lvl="0" indent="0" algn="l" rtl="0">
              <a:lnSpc>
                <a:spcPct val="100000"/>
              </a:lnSpc>
              <a:spcBef>
                <a:spcPts val="0"/>
              </a:spcBef>
              <a:spcAft>
                <a:spcPts val="0"/>
              </a:spcAft>
              <a:buClr>
                <a:srgbClr val="000000"/>
              </a:buClr>
              <a:buSzPct val="100000"/>
            </a:pPr>
            <a:r>
              <a:rPr lang="en-US" sz="1800" b="0" i="0" u="none" strike="noStrike" cap="none" baseline="0" dirty="0">
                <a:solidFill>
                  <a:srgbClr val="000000"/>
                </a:solidFill>
                <a:latin typeface="Calibri"/>
                <a:ea typeface="Calibri"/>
                <a:cs typeface="Calibri"/>
                <a:sym typeface="Calibri"/>
              </a:rPr>
              <a:t>Swimming</a:t>
            </a:r>
          </a:p>
        </p:txBody>
      </p:sp>
      <p:sp>
        <p:nvSpPr>
          <p:cNvPr id="351" name="Shape 351"/>
          <p:cNvSpPr txBox="1"/>
          <p:nvPr/>
        </p:nvSpPr>
        <p:spPr>
          <a:xfrm>
            <a:off x="971550" y="4370387"/>
            <a:ext cx="2016124" cy="1476375"/>
          </a:xfrm>
          <a:prstGeom prst="rect">
            <a:avLst/>
          </a:prstGeom>
          <a:solidFill>
            <a:schemeClr val="lt1"/>
          </a:solidFill>
          <a:ln w="25400" cap="flat" cmpd="sng">
            <a:solidFill>
              <a:schemeClr val="accent2"/>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baseline="0" dirty="0">
                <a:solidFill>
                  <a:srgbClr val="000000"/>
                </a:solidFill>
                <a:latin typeface="Calibri"/>
                <a:ea typeface="Calibri"/>
                <a:cs typeface="Calibri"/>
                <a:sym typeface="Calibri"/>
              </a:rPr>
              <a:t>Winter Sports:</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Girls Softball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Boys Basketball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Wrestling</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Winter Cheer</a:t>
            </a:r>
          </a:p>
        </p:txBody>
      </p:sp>
      <p:sp>
        <p:nvSpPr>
          <p:cNvPr id="352" name="Shape 352"/>
          <p:cNvSpPr txBox="1"/>
          <p:nvPr/>
        </p:nvSpPr>
        <p:spPr>
          <a:xfrm>
            <a:off x="6154737" y="4092575"/>
            <a:ext cx="2016124" cy="1566861"/>
          </a:xfrm>
          <a:prstGeom prst="rect">
            <a:avLst/>
          </a:prstGeom>
          <a:solidFill>
            <a:schemeClr val="lt1"/>
          </a:solidFill>
          <a:ln w="25400" cap="flat" cmpd="sng">
            <a:solidFill>
              <a:schemeClr val="accent2"/>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baseline="0" dirty="0">
                <a:solidFill>
                  <a:srgbClr val="000000"/>
                </a:solidFill>
                <a:latin typeface="Calibri"/>
                <a:ea typeface="Calibri"/>
                <a:cs typeface="Calibri"/>
                <a:sym typeface="Calibri"/>
              </a:rPr>
              <a:t>Spring Sports:</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Girls Basketball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Boys Baseball</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Track &amp; Field</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a:solidFill>
                  <a:srgbClr val="000000"/>
                </a:solidFill>
                <a:latin typeface="Calibri"/>
                <a:ea typeface="Calibri"/>
                <a:cs typeface="Calibri"/>
                <a:sym typeface="Calibri"/>
              </a:rPr>
              <a:t>Coed Soccer</a:t>
            </a:r>
          </a:p>
        </p:txBody>
      </p:sp>
      <p:pic>
        <p:nvPicPr>
          <p:cNvPr id="354" name="Shape 354"/>
          <p:cNvPicPr preferRelativeResize="0"/>
          <p:nvPr/>
        </p:nvPicPr>
        <p:blipFill rotWithShape="1">
          <a:blip r:embed="rId4">
            <a:alphaModFix/>
          </a:blip>
          <a:srcRect/>
          <a:stretch/>
        </p:blipFill>
        <p:spPr>
          <a:xfrm flipH="1">
            <a:off x="7181849" y="1997075"/>
            <a:ext cx="1617662" cy="20954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t>
            </a:r>
          </a:p>
        </p:txBody>
      </p:sp>
      <p:sp>
        <p:nvSpPr>
          <p:cNvPr id="3" name="Text Placeholder 2"/>
          <p:cNvSpPr>
            <a:spLocks noGrp="1"/>
          </p:cNvSpPr>
          <p:nvPr>
            <p:ph type="body" idx="1"/>
          </p:nvPr>
        </p:nvSpPr>
        <p:spPr/>
        <p:txBody>
          <a:bodyPr/>
          <a:lstStyle/>
          <a:p>
            <a:r>
              <a:rPr lang="en-US" sz="3200" dirty="0">
                <a:solidFill>
                  <a:schemeClr val="accent6"/>
                </a:solidFill>
              </a:rPr>
              <a:t>Student and Parent must sign homework club contract and walking permission slip.</a:t>
            </a:r>
          </a:p>
          <a:p>
            <a:endParaRPr lang="en-US" sz="3200" dirty="0">
              <a:solidFill>
                <a:schemeClr val="accent6"/>
              </a:solidFill>
            </a:endParaRPr>
          </a:p>
          <a:p>
            <a:pPr lvl="1"/>
            <a:r>
              <a:rPr lang="en-US" sz="3200" dirty="0">
                <a:solidFill>
                  <a:schemeClr val="accent6"/>
                </a:solidFill>
              </a:rPr>
              <a:t>Hours: 3:30 – 4:30pm</a:t>
            </a:r>
          </a:p>
          <a:p>
            <a:pPr lvl="1"/>
            <a:r>
              <a:rPr lang="en-US" sz="3200" dirty="0">
                <a:solidFill>
                  <a:schemeClr val="accent6"/>
                </a:solidFill>
              </a:rPr>
              <a:t>All students will be released at 4:30!  </a:t>
            </a:r>
          </a:p>
          <a:p>
            <a:pPr marL="203200" indent="0">
              <a:buNone/>
            </a:pPr>
            <a:endParaRPr lang="en-US" sz="2000" dirty="0">
              <a:solidFill>
                <a:schemeClr val="accent6"/>
              </a:solidFill>
            </a:endParaRPr>
          </a:p>
          <a:p>
            <a:pPr marL="203200" indent="0">
              <a:buNone/>
            </a:pPr>
            <a:r>
              <a:rPr lang="en-US" sz="2000" dirty="0">
                <a:solidFill>
                  <a:schemeClr val="accent6"/>
                </a:solidFill>
              </a:rPr>
              <a:t>Notification: </a:t>
            </a:r>
          </a:p>
          <a:p>
            <a:r>
              <a:rPr lang="en-US" sz="2000" dirty="0">
                <a:solidFill>
                  <a:schemeClr val="accent6"/>
                </a:solidFill>
              </a:rPr>
              <a:t>After 4:30pm students will be allowed to wait in front of the school but will be unsupervised. </a:t>
            </a:r>
          </a:p>
          <a:p>
            <a:endParaRPr lang="en-US" sz="2000" dirty="0"/>
          </a:p>
        </p:txBody>
      </p:sp>
      <p:sp>
        <p:nvSpPr>
          <p:cNvPr id="6" name="Shape 377"/>
          <p:cNvSpPr txBox="1">
            <a:spLocks/>
          </p:cNvSpPr>
          <p:nvPr/>
        </p:nvSpPr>
        <p:spPr>
          <a:xfrm>
            <a:off x="239166" y="385165"/>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Clr>
                <a:schemeClr val="lt1"/>
              </a:buClr>
              <a:buSzPct val="25000"/>
              <a:buFont typeface="Arial"/>
              <a:buNone/>
            </a:pPr>
            <a:r>
              <a:rPr lang="en-US" sz="4400" b="1" dirty="0">
                <a:solidFill>
                  <a:schemeClr val="lt1"/>
                </a:solidFill>
              </a:rPr>
              <a:t>Homework Club 6</a:t>
            </a:r>
            <a:r>
              <a:rPr lang="en-US" sz="4400" b="1" baseline="30000" dirty="0">
                <a:solidFill>
                  <a:schemeClr val="lt1"/>
                </a:solidFill>
              </a:rPr>
              <a:t>th</a:t>
            </a:r>
            <a:r>
              <a:rPr lang="en-US" sz="4400" b="1" dirty="0">
                <a:solidFill>
                  <a:schemeClr val="lt1"/>
                </a:solidFill>
              </a:rPr>
              <a:t>-8</a:t>
            </a:r>
            <a:r>
              <a:rPr lang="en-US" sz="4400" b="1" baseline="30000" dirty="0">
                <a:solidFill>
                  <a:schemeClr val="lt1"/>
                </a:solidFill>
              </a:rPr>
              <a:t>th</a:t>
            </a:r>
            <a:r>
              <a:rPr lang="en-US" sz="4400" b="1" dirty="0">
                <a:solidFill>
                  <a:schemeClr val="lt1"/>
                </a:solidFill>
              </a:rPr>
              <a:t> only</a:t>
            </a:r>
          </a:p>
        </p:txBody>
      </p:sp>
    </p:spTree>
    <p:extLst>
      <p:ext uri="{BB962C8B-B14F-4D97-AF65-F5344CB8AC3E}">
        <p14:creationId xmlns:p14="http://schemas.microsoft.com/office/powerpoint/2010/main" val="3532035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t>
            </a:r>
          </a:p>
        </p:txBody>
      </p:sp>
      <p:sp>
        <p:nvSpPr>
          <p:cNvPr id="3" name="Text Placeholder 2"/>
          <p:cNvSpPr>
            <a:spLocks noGrp="1"/>
          </p:cNvSpPr>
          <p:nvPr>
            <p:ph type="body" idx="1"/>
          </p:nvPr>
        </p:nvSpPr>
        <p:spPr/>
        <p:txBody>
          <a:bodyPr/>
          <a:lstStyle/>
          <a:p>
            <a:endParaRPr lang="en-US" dirty="0"/>
          </a:p>
          <a:p>
            <a:pPr marL="203200" indent="0">
              <a:buNone/>
            </a:pPr>
            <a:r>
              <a:rPr lang="en-US" sz="2800" dirty="0"/>
              <a:t>Before and after school care: </a:t>
            </a:r>
          </a:p>
          <a:p>
            <a:pPr marL="203200" indent="0">
              <a:buNone/>
            </a:pPr>
            <a:endParaRPr lang="en-US" sz="2800" dirty="0"/>
          </a:p>
          <a:p>
            <a:pPr marL="203200" indent="0">
              <a:buNone/>
            </a:pPr>
            <a:r>
              <a:rPr lang="en-US" sz="2800" dirty="0"/>
              <a:t>AM : starting at 6:15am</a:t>
            </a:r>
          </a:p>
          <a:p>
            <a:pPr marL="203200" indent="0">
              <a:buNone/>
            </a:pPr>
            <a:r>
              <a:rPr lang="en-US" sz="2800" dirty="0"/>
              <a:t>PM: 3:15-6:00pm</a:t>
            </a:r>
          </a:p>
          <a:p>
            <a:pPr marL="203200" indent="0">
              <a:buNone/>
            </a:pPr>
            <a:endParaRPr lang="en-US" sz="2800" dirty="0"/>
          </a:p>
          <a:p>
            <a:pPr marL="203200" indent="0">
              <a:buNone/>
            </a:pPr>
            <a:r>
              <a:rPr lang="en-US" sz="2800" dirty="0"/>
              <a:t>*See them at resource fair for more information regarding registration </a:t>
            </a:r>
            <a:r>
              <a:rPr lang="en-US" sz="2800"/>
              <a:t>and fees.  </a:t>
            </a:r>
            <a:endParaRPr lang="en-US" sz="2800" dirty="0"/>
          </a:p>
        </p:txBody>
      </p:sp>
      <p:sp>
        <p:nvSpPr>
          <p:cNvPr id="6" name="Shape 377"/>
          <p:cNvSpPr txBox="1">
            <a:spLocks/>
          </p:cNvSpPr>
          <p:nvPr/>
        </p:nvSpPr>
        <p:spPr>
          <a:xfrm>
            <a:off x="239166" y="385165"/>
            <a:ext cx="8229600" cy="11430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Clr>
                <a:schemeClr val="lt1"/>
              </a:buClr>
              <a:buSzPct val="25000"/>
              <a:buFont typeface="Arial"/>
              <a:buNone/>
            </a:pPr>
            <a:r>
              <a:rPr lang="en-US" sz="4400" b="1" dirty="0">
                <a:solidFill>
                  <a:schemeClr val="lt1"/>
                </a:solidFill>
              </a:rPr>
              <a:t>Club Poly PK-5</a:t>
            </a:r>
          </a:p>
        </p:txBody>
      </p:sp>
    </p:spTree>
    <p:extLst>
      <p:ext uri="{BB962C8B-B14F-4D97-AF65-F5344CB8AC3E}">
        <p14:creationId xmlns:p14="http://schemas.microsoft.com/office/powerpoint/2010/main" val="3833486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405890"/>
            <a:ext cx="6517482" cy="1085850"/>
          </a:xfrm>
        </p:spPr>
        <p:txBody>
          <a:bodyPr>
            <a:normAutofit fontScale="90000"/>
          </a:bodyPr>
          <a:lstStyle/>
          <a:p>
            <a:r>
              <a:rPr lang="en-US" dirty="0"/>
              <a:t>Add Your Summer Photos to Our </a:t>
            </a:r>
            <a:r>
              <a:rPr lang="en-US" dirty="0" err="1"/>
              <a:t>padlet</a:t>
            </a:r>
            <a:r>
              <a:rPr lang="en-US" dirty="0"/>
              <a:t> page</a:t>
            </a:r>
          </a:p>
        </p:txBody>
      </p:sp>
      <p:sp>
        <p:nvSpPr>
          <p:cNvPr id="3" name="Subtitle 2"/>
          <p:cNvSpPr>
            <a:spLocks noGrp="1"/>
          </p:cNvSpPr>
          <p:nvPr>
            <p:ph type="subTitle" idx="1"/>
          </p:nvPr>
        </p:nvSpPr>
        <p:spPr>
          <a:xfrm>
            <a:off x="5018314" y="2315935"/>
            <a:ext cx="2812427" cy="3265715"/>
          </a:xfrm>
        </p:spPr>
        <p:txBody>
          <a:bodyPr/>
          <a:lstStyle/>
          <a:p>
            <a:endParaRPr lang="en-US" dirty="0">
              <a:solidFill>
                <a:schemeClr val="tx2">
                  <a:lumMod val="50000"/>
                </a:schemeClr>
              </a:solidFill>
            </a:endParaRPr>
          </a:p>
          <a:p>
            <a:r>
              <a:rPr lang="en-US" dirty="0">
                <a:solidFill>
                  <a:schemeClr val="tx2">
                    <a:lumMod val="50000"/>
                  </a:schemeClr>
                </a:solidFill>
              </a:rPr>
              <a:t>Scan the QR code with a QR code scanner on your phone.</a:t>
            </a:r>
          </a:p>
          <a:p>
            <a:endParaRPr lang="en-US" dirty="0">
              <a:solidFill>
                <a:schemeClr val="tx2">
                  <a:lumMod val="50000"/>
                </a:schemeClr>
              </a:solidFill>
            </a:endParaRPr>
          </a:p>
          <a:p>
            <a:r>
              <a:rPr lang="en-US" dirty="0">
                <a:solidFill>
                  <a:schemeClr val="tx2">
                    <a:lumMod val="50000"/>
                  </a:schemeClr>
                </a:solidFill>
              </a:rPr>
              <a:t>Click the </a:t>
            </a:r>
            <a:r>
              <a:rPr lang="en-US" b="1" dirty="0">
                <a:solidFill>
                  <a:schemeClr val="tx2">
                    <a:lumMod val="50000"/>
                  </a:schemeClr>
                </a:solidFill>
              </a:rPr>
              <a:t>+</a:t>
            </a:r>
            <a:r>
              <a:rPr lang="en-US" dirty="0">
                <a:solidFill>
                  <a:schemeClr val="tx2">
                    <a:lumMod val="50000"/>
                  </a:schemeClr>
                </a:solidFill>
              </a:rPr>
              <a:t> sign then the ⬇ to upload your picture.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991" y="2491740"/>
            <a:ext cx="2729593" cy="2525793"/>
          </a:xfrm>
          <a:prstGeom prst="rect">
            <a:avLst/>
          </a:prstGeom>
        </p:spPr>
      </p:pic>
    </p:spTree>
    <p:extLst>
      <p:ext uri="{BB962C8B-B14F-4D97-AF65-F5344CB8AC3E}">
        <p14:creationId xmlns:p14="http://schemas.microsoft.com/office/powerpoint/2010/main" val="85994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Family Resource Fair</a:t>
            </a:r>
          </a:p>
        </p:txBody>
      </p:sp>
      <p:sp>
        <p:nvSpPr>
          <p:cNvPr id="360" name="Shape 36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742950" marR="0" lvl="1" indent="-1079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accent6"/>
                </a:solidFill>
                <a:latin typeface="Arial"/>
                <a:ea typeface="Arial"/>
                <a:cs typeface="Arial"/>
                <a:sym typeface="Arial"/>
              </a:rPr>
              <a:t>Please visit our family resource fair being held in our Multipurpose Room!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Family Resource Fair</a:t>
            </a:r>
          </a:p>
        </p:txBody>
      </p:sp>
      <p:sp>
        <p:nvSpPr>
          <p:cNvPr id="366" name="Shape 36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Polo Shirt Sales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Uniform Swap</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PTSO</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Lunch Program- </a:t>
            </a:r>
            <a:r>
              <a:rPr lang="en-US" sz="3200" dirty="0">
                <a:solidFill>
                  <a:schemeClr val="accent6"/>
                </a:solidFill>
              </a:rPr>
              <a:t>Class Touch</a:t>
            </a:r>
            <a:r>
              <a:rPr lang="en-US" sz="3200" b="0" i="0" u="none" strike="noStrike" cap="none" baseline="0" dirty="0">
                <a:solidFill>
                  <a:schemeClr val="accent6"/>
                </a:solidFill>
                <a:latin typeface="Arial"/>
                <a:ea typeface="Arial"/>
                <a:cs typeface="Arial"/>
                <a:sym typeface="Arial"/>
              </a:rPr>
              <a:t> Catering</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National School Lunch Program Forms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School Health Assistant – in Health Office </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5</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-8</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 Athletics Program</a:t>
            </a:r>
          </a:p>
          <a:p>
            <a:pPr marL="342900" marR="0" lvl="0" indent="-342900" algn="l" rtl="0">
              <a:lnSpc>
                <a:spcPct val="100000"/>
              </a:lnSpc>
              <a:spcBef>
                <a:spcPts val="640"/>
              </a:spcBef>
              <a:spcAft>
                <a:spcPts val="0"/>
              </a:spcAft>
              <a:buClr>
                <a:schemeClr val="dk1"/>
              </a:buClr>
              <a:buSzPct val="100000"/>
              <a:buFont typeface="Arial"/>
              <a:buChar char="•"/>
            </a:pPr>
            <a:r>
              <a:rPr lang="en-US" sz="3200" dirty="0">
                <a:solidFill>
                  <a:schemeClr val="accent6"/>
                </a:solidFill>
              </a:rPr>
              <a:t>6</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-8</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 Schedule Distribution</a:t>
            </a: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Family Resource Fair</a:t>
            </a:r>
          </a:p>
        </p:txBody>
      </p:sp>
      <p:sp>
        <p:nvSpPr>
          <p:cNvPr id="372" name="Shape 3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Club Poly- Before/After School Care</a:t>
            </a:r>
          </a:p>
          <a:p>
            <a:pPr marL="342900" marR="0" lvl="0" indent="-342900" algn="l" rtl="0">
              <a:lnSpc>
                <a:spcPct val="100000"/>
              </a:lnSpc>
              <a:spcBef>
                <a:spcPts val="640"/>
              </a:spcBef>
              <a:spcAft>
                <a:spcPts val="0"/>
              </a:spcAft>
              <a:buClr>
                <a:schemeClr val="dk1"/>
              </a:buClr>
              <a:buSzPct val="100000"/>
              <a:buFont typeface="Arial"/>
              <a:buChar char="•"/>
            </a:pPr>
            <a:r>
              <a:rPr lang="en-US" sz="3200" i="0" u="none" strike="noStrike" cap="none" baseline="0" dirty="0">
                <a:solidFill>
                  <a:schemeClr val="accent6"/>
                </a:solidFill>
                <a:latin typeface="Arial"/>
                <a:ea typeface="Arial"/>
                <a:cs typeface="Arial"/>
                <a:sym typeface="Arial"/>
              </a:rPr>
              <a:t>Drop-off/ Pick-up Procedure</a:t>
            </a:r>
          </a:p>
          <a:p>
            <a:pPr marL="342900" marR="0" lvl="0" indent="-342900" algn="l" rtl="0">
              <a:lnSpc>
                <a:spcPct val="100000"/>
              </a:lnSpc>
              <a:spcBef>
                <a:spcPts val="640"/>
              </a:spcBef>
              <a:spcAft>
                <a:spcPts val="0"/>
              </a:spcAft>
              <a:buClr>
                <a:schemeClr val="dk1"/>
              </a:buClr>
              <a:buSzPct val="100000"/>
              <a:buFont typeface="Arial"/>
              <a:buChar char="•"/>
            </a:pPr>
            <a:r>
              <a:rPr lang="en-US" sz="3200" i="0" u="none" strike="noStrike" cap="none" baseline="0" dirty="0">
                <a:solidFill>
                  <a:schemeClr val="accent6"/>
                </a:solidFill>
                <a:latin typeface="Arial"/>
                <a:ea typeface="Arial"/>
                <a:cs typeface="Arial"/>
                <a:sym typeface="Arial"/>
              </a:rPr>
              <a:t>Family Car Name Plate Pick-up</a:t>
            </a:r>
          </a:p>
          <a:p>
            <a:pPr marL="342900" marR="0" lvl="0" indent="-342900" algn="l" rtl="0">
              <a:lnSpc>
                <a:spcPct val="100000"/>
              </a:lnSpc>
              <a:spcBef>
                <a:spcPts val="640"/>
              </a:spcBef>
              <a:spcAft>
                <a:spcPts val="0"/>
              </a:spcAft>
              <a:buClr>
                <a:schemeClr val="dk1"/>
              </a:buClr>
              <a:buSzPct val="100000"/>
              <a:buFont typeface="Arial"/>
              <a:buChar char="•"/>
            </a:pPr>
            <a:r>
              <a:rPr lang="en-US" sz="3200" i="0" u="none" strike="noStrike" cap="none" baseline="0" dirty="0">
                <a:solidFill>
                  <a:schemeClr val="accent6"/>
                </a:solidFill>
                <a:latin typeface="Arial"/>
                <a:ea typeface="Arial"/>
                <a:cs typeface="Arial"/>
                <a:sym typeface="Arial"/>
              </a:rPr>
              <a:t>Lego Robotics Club- 5</a:t>
            </a:r>
            <a:r>
              <a:rPr lang="en-US" sz="3200" i="0" u="none" strike="noStrike" cap="none" baseline="30000" dirty="0">
                <a:solidFill>
                  <a:schemeClr val="accent6"/>
                </a:solidFill>
                <a:latin typeface="Arial"/>
                <a:ea typeface="Arial"/>
                <a:cs typeface="Arial"/>
                <a:sym typeface="Arial"/>
              </a:rPr>
              <a:t>th</a:t>
            </a:r>
            <a:r>
              <a:rPr lang="en-US" sz="3200" i="0" u="none" strike="noStrike" cap="none" baseline="0" dirty="0">
                <a:solidFill>
                  <a:schemeClr val="accent6"/>
                </a:solidFill>
                <a:latin typeface="Arial"/>
                <a:ea typeface="Arial"/>
                <a:cs typeface="Arial"/>
                <a:sym typeface="Arial"/>
              </a:rPr>
              <a:t>/6</a:t>
            </a:r>
            <a:r>
              <a:rPr lang="en-US" sz="3200" i="0" u="none" strike="noStrike" cap="none" baseline="30000" dirty="0">
                <a:solidFill>
                  <a:schemeClr val="accent6"/>
                </a:solidFill>
                <a:latin typeface="Arial"/>
                <a:ea typeface="Arial"/>
                <a:cs typeface="Arial"/>
                <a:sym typeface="Arial"/>
              </a:rPr>
              <a:t>th</a:t>
            </a:r>
            <a:r>
              <a:rPr lang="en-US" sz="3200" i="0" u="none" strike="noStrike" cap="none" baseline="0" dirty="0">
                <a:solidFill>
                  <a:schemeClr val="accent6"/>
                </a:solidFill>
                <a:latin typeface="Arial"/>
                <a:ea typeface="Arial"/>
                <a:cs typeface="Arial"/>
                <a:sym typeface="Arial"/>
              </a:rPr>
              <a:t>, 7</a:t>
            </a:r>
            <a:r>
              <a:rPr lang="en-US" sz="3200" i="0" u="none" strike="noStrike" cap="none" baseline="30000" dirty="0">
                <a:solidFill>
                  <a:schemeClr val="accent6"/>
                </a:solidFill>
                <a:latin typeface="Arial"/>
                <a:ea typeface="Arial"/>
                <a:cs typeface="Arial"/>
                <a:sym typeface="Arial"/>
              </a:rPr>
              <a:t>th</a:t>
            </a:r>
            <a:r>
              <a:rPr lang="en-US" sz="3200" i="0" u="none" strike="noStrike" cap="none" baseline="0" dirty="0">
                <a:solidFill>
                  <a:schemeClr val="accent6"/>
                </a:solidFill>
                <a:latin typeface="Arial"/>
                <a:ea typeface="Arial"/>
                <a:cs typeface="Arial"/>
                <a:sym typeface="Arial"/>
              </a:rPr>
              <a:t>/8th</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Student Handbooks – release form </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Power School Login Information </a:t>
            </a:r>
            <a:r>
              <a:rPr lang="en-US" sz="2800" b="0" i="0" u="none" strike="noStrike" cap="none" baseline="0" dirty="0">
                <a:solidFill>
                  <a:schemeClr val="accent6"/>
                </a:solidFill>
                <a:latin typeface="Arial"/>
                <a:ea typeface="Arial"/>
                <a:cs typeface="Arial"/>
                <a:sym typeface="Arial"/>
              </a:rPr>
              <a:t>(if needed)</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Leader In Me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Scavenger Hunt Prize Pick up</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52401" y="381000"/>
            <a:ext cx="8839198" cy="1143000"/>
          </a:xfrm>
          <a:prstGeom prst="rect">
            <a:avLst/>
          </a:prstGeom>
          <a:noFill/>
          <a:ln>
            <a:noFill/>
          </a:ln>
        </p:spPr>
        <p:txBody>
          <a:bodyPr lIns="0" tIns="0" rIns="40625" bIns="0" anchor="ctr" anchorCtr="0">
            <a:noAutofit/>
          </a:bodyPr>
          <a:lstStyle/>
          <a:p>
            <a:pPr marL="39687" marR="0" lvl="0" indent="-1587" rtl="0">
              <a:lnSpc>
                <a:spcPct val="100000"/>
              </a:lnSpc>
              <a:spcBef>
                <a:spcPts val="0"/>
              </a:spcBef>
              <a:spcAft>
                <a:spcPts val="0"/>
              </a:spcAft>
              <a:buClr>
                <a:srgbClr val="F9BE00"/>
              </a:buClr>
              <a:buSzPct val="25000"/>
              <a:buFont typeface="Arial"/>
              <a:buNone/>
            </a:pPr>
            <a:r>
              <a:rPr lang="en-US" sz="2800" b="1" i="0" u="none" strike="noStrike" cap="none" baseline="0" dirty="0">
                <a:solidFill>
                  <a:srgbClr val="F9BE00"/>
                </a:solidFill>
                <a:latin typeface="Arial"/>
                <a:ea typeface="Arial"/>
                <a:cs typeface="Arial"/>
                <a:sym typeface="Arial"/>
              </a:rPr>
              <a:t>Parent information about  </a:t>
            </a:r>
            <a:r>
              <a:rPr lang="en-US" sz="2800" b="1" i="0" u="none" strike="noStrike" cap="none" baseline="0" dirty="0">
                <a:solidFill>
                  <a:schemeClr val="dk1"/>
                </a:solidFill>
                <a:latin typeface="Arial"/>
                <a:ea typeface="Arial"/>
                <a:cs typeface="Arial"/>
                <a:sym typeface="Arial"/>
              </a:rPr>
              <a:t>ASU Prep STEM, PK-8 </a:t>
            </a:r>
          </a:p>
        </p:txBody>
      </p:sp>
      <p:sp>
        <p:nvSpPr>
          <p:cNvPr id="131" name="Shape 131"/>
          <p:cNvSpPr txBox="1"/>
          <p:nvPr/>
        </p:nvSpPr>
        <p:spPr>
          <a:xfrm>
            <a:off x="304800" y="1636712"/>
            <a:ext cx="292100" cy="293687"/>
          </a:xfrm>
          <a:prstGeom prst="rect">
            <a:avLst/>
          </a:prstGeom>
          <a:solidFill>
            <a:srgbClr val="A3003B"/>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32" name="Shape 132"/>
          <p:cNvSpPr txBox="1"/>
          <p:nvPr/>
        </p:nvSpPr>
        <p:spPr>
          <a:xfrm>
            <a:off x="152400" y="1524000"/>
            <a:ext cx="2590800" cy="2586036"/>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A40046"/>
                </a:solidFill>
                <a:latin typeface="Arial"/>
                <a:ea typeface="Arial"/>
                <a:cs typeface="Arial"/>
                <a:sym typeface="Arial"/>
              </a:rPr>
              <a:t>Lunch</a:t>
            </a:r>
          </a:p>
          <a:p>
            <a:pPr marL="0" marR="0" lvl="0" indent="0" algn="l" rtl="0">
              <a:lnSpc>
                <a:spcPct val="100000"/>
              </a:lnSpc>
              <a:spcBef>
                <a:spcPts val="0"/>
              </a:spcBef>
              <a:spcAft>
                <a:spcPts val="0"/>
              </a:spcAft>
              <a:buClr>
                <a:srgbClr val="A40046"/>
              </a:buClr>
              <a:buSzPct val="100000"/>
              <a:buFont typeface="Arial"/>
              <a:buChar char="-"/>
            </a:pPr>
            <a:r>
              <a:rPr lang="en-US" sz="1800" dirty="0"/>
              <a:t>Classy Touch</a:t>
            </a:r>
            <a:r>
              <a:rPr lang="en-US" sz="1800" b="0" i="0" u="none" strike="noStrike" cap="none" baseline="0" dirty="0">
                <a:latin typeface="Arial"/>
                <a:ea typeface="Arial"/>
                <a:cs typeface="Arial"/>
                <a:sym typeface="Arial"/>
              </a:rPr>
              <a:t> Catering</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Monthly Lunch menu</a:t>
            </a:r>
          </a:p>
          <a:p>
            <a:pPr marL="742950" marR="0" lvl="1" indent="-17145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OR </a:t>
            </a:r>
          </a:p>
          <a:p>
            <a:pPr marL="742950" marR="0" lvl="1" indent="-17145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Bring lunch from home</a:t>
            </a:r>
          </a:p>
        </p:txBody>
      </p:sp>
      <p:sp>
        <p:nvSpPr>
          <p:cNvPr id="133" name="Shape 133"/>
          <p:cNvSpPr txBox="1"/>
          <p:nvPr/>
        </p:nvSpPr>
        <p:spPr>
          <a:xfrm>
            <a:off x="5638800" y="1600200"/>
            <a:ext cx="3352799" cy="3416299"/>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800000"/>
                </a:solidFill>
                <a:latin typeface="Arial"/>
                <a:ea typeface="Arial"/>
                <a:cs typeface="Arial"/>
                <a:sym typeface="Arial"/>
              </a:rPr>
              <a:t>Birthday Celebrations</a:t>
            </a:r>
          </a:p>
          <a:p>
            <a:pPr marL="0" marR="0" lvl="0" indent="0" algn="ctr"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Not celebrated with treats. </a:t>
            </a:r>
          </a:p>
          <a:p>
            <a:pPr marL="0" marR="0" lvl="0" indent="114300" algn="l" rtl="0">
              <a:lnSpc>
                <a:spcPct val="100000"/>
              </a:lnSpc>
              <a:spcBef>
                <a:spcPts val="0"/>
              </a:spcBef>
              <a:spcAft>
                <a:spcPts val="0"/>
              </a:spcAft>
              <a:buClr>
                <a:schemeClr val="dk1"/>
              </a:buClr>
              <a:buFont typeface="Arial"/>
              <a:buNone/>
            </a:pPr>
            <a:endParaRPr sz="1800" b="0"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We Encourage:</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parent lunch w/ student</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donate a book to class in their honor</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come read a book</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Party invitations can not be passed out at school. </a:t>
            </a:r>
          </a:p>
        </p:txBody>
      </p:sp>
      <p:sp>
        <p:nvSpPr>
          <p:cNvPr id="134" name="Shape 134"/>
          <p:cNvSpPr txBox="1"/>
          <p:nvPr/>
        </p:nvSpPr>
        <p:spPr>
          <a:xfrm>
            <a:off x="228600" y="4572000"/>
            <a:ext cx="2514599" cy="2124074"/>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A40046"/>
                </a:solidFill>
                <a:latin typeface="Arial"/>
                <a:ea typeface="Arial"/>
                <a:cs typeface="Arial"/>
                <a:sym typeface="Arial"/>
              </a:rPr>
              <a:t>Reporting Student Absences</a:t>
            </a:r>
          </a:p>
          <a:p>
            <a:pPr marL="0" marR="0" lvl="0" indent="0" algn="ctr" rtl="0">
              <a:lnSpc>
                <a:spcPct val="100000"/>
              </a:lnSpc>
              <a:spcBef>
                <a:spcPts val="0"/>
              </a:spcBef>
              <a:spcAft>
                <a:spcPts val="0"/>
              </a:spcAft>
              <a:buClr>
                <a:schemeClr val="dk1"/>
              </a:buClr>
              <a:buFont typeface="Arial"/>
              <a:buNone/>
            </a:pPr>
            <a:endParaRPr sz="1800" b="0" i="0" u="none" strike="noStrike" cap="none" baseline="0" dirty="0">
              <a:solidFill>
                <a:srgbClr val="A40046"/>
              </a:solidFill>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solidFill>
                  <a:srgbClr val="A40046"/>
                </a:solidFill>
                <a:latin typeface="Arial"/>
                <a:ea typeface="Arial"/>
                <a:cs typeface="Arial"/>
                <a:sym typeface="Arial"/>
              </a:rPr>
              <a:t>480-727-5709</a:t>
            </a:r>
          </a:p>
          <a:p>
            <a:pPr marL="742950" marR="0" lvl="1" indent="-285750" algn="l" rtl="0">
              <a:lnSpc>
                <a:spcPct val="100000"/>
              </a:lnSpc>
              <a:spcBef>
                <a:spcPts val="0"/>
              </a:spcBef>
              <a:spcAft>
                <a:spcPts val="0"/>
              </a:spcAft>
              <a:buClr>
                <a:srgbClr val="A40046"/>
              </a:buClr>
              <a:buSzPct val="100000"/>
              <a:buFont typeface="Arial"/>
              <a:buChar char="-"/>
            </a:pPr>
            <a:r>
              <a:rPr lang="en-US" sz="1800" b="0" i="0" u="none" strike="noStrike" cap="none" baseline="0" dirty="0">
                <a:latin typeface="Arial"/>
                <a:ea typeface="Arial"/>
                <a:cs typeface="Arial"/>
                <a:sym typeface="Arial"/>
              </a:rPr>
              <a:t>Also inform teacher by email or phone</a:t>
            </a:r>
            <a:r>
              <a:rPr lang="en-US" sz="1800" b="0" i="0" u="none" strike="noStrike" cap="none" baseline="0" dirty="0">
                <a:solidFill>
                  <a:srgbClr val="A40046"/>
                </a:solidFill>
                <a:latin typeface="Arial"/>
                <a:ea typeface="Arial"/>
                <a:cs typeface="Arial"/>
                <a:sym typeface="Arial"/>
              </a:rPr>
              <a:t>! </a:t>
            </a:r>
          </a:p>
        </p:txBody>
      </p:sp>
      <p:sp>
        <p:nvSpPr>
          <p:cNvPr id="135" name="Shape 135"/>
          <p:cNvSpPr txBox="1"/>
          <p:nvPr/>
        </p:nvSpPr>
        <p:spPr>
          <a:xfrm>
            <a:off x="2971800" y="3124200"/>
            <a:ext cx="2514599" cy="2124074"/>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1800" b="1" i="0" u="sng" strike="noStrike" cap="none" baseline="0" dirty="0">
                <a:solidFill>
                  <a:srgbClr val="A40046"/>
                </a:solidFill>
                <a:latin typeface="Arial"/>
                <a:ea typeface="Arial"/>
                <a:cs typeface="Arial"/>
                <a:sym typeface="Arial"/>
              </a:rPr>
              <a:t>Class Parties</a:t>
            </a:r>
          </a:p>
          <a:p>
            <a:pPr marL="742950" marR="0" lvl="1" indent="-285750" algn="l" rtl="0">
              <a:lnSpc>
                <a:spcPct val="100000"/>
              </a:lnSpc>
              <a:spcBef>
                <a:spcPts val="0"/>
              </a:spcBef>
              <a:spcAft>
                <a:spcPts val="0"/>
              </a:spcAft>
              <a:buClr>
                <a:srgbClr val="A40046"/>
              </a:buClr>
              <a:buSzPct val="100000"/>
              <a:buFont typeface="Arial"/>
              <a:buChar char="•"/>
            </a:pPr>
            <a:r>
              <a:rPr lang="en-US" sz="1600" b="0" i="0" u="none" strike="noStrike" cap="none" baseline="0" dirty="0">
                <a:latin typeface="Arial"/>
                <a:ea typeface="Arial"/>
                <a:cs typeface="Arial"/>
                <a:sym typeface="Arial"/>
              </a:rPr>
              <a:t>All food must be store-bought and include nutritional labels (food allergies.) </a:t>
            </a:r>
          </a:p>
          <a:p>
            <a:pPr marL="742950" marR="0" lvl="1" indent="-285750" algn="l" rtl="0">
              <a:lnSpc>
                <a:spcPct val="100000"/>
              </a:lnSpc>
              <a:spcBef>
                <a:spcPts val="0"/>
              </a:spcBef>
              <a:spcAft>
                <a:spcPts val="0"/>
              </a:spcAft>
              <a:buClr>
                <a:srgbClr val="A40046"/>
              </a:buClr>
              <a:buSzPct val="100000"/>
              <a:buFont typeface="Arial"/>
              <a:buChar char="•"/>
            </a:pPr>
            <a:r>
              <a:rPr lang="en-US" sz="1600" b="1" i="0" u="none" strike="noStrike" cap="none" baseline="0" dirty="0">
                <a:latin typeface="Arial"/>
                <a:ea typeface="Arial"/>
                <a:cs typeface="Arial"/>
                <a:sym typeface="Arial"/>
              </a:rPr>
              <a:t>No siblings</a:t>
            </a:r>
            <a:r>
              <a:rPr lang="en-US" sz="1600" b="0" i="0" u="none" strike="noStrike" cap="none" baseline="0" dirty="0">
                <a:latin typeface="Arial"/>
                <a:ea typeface="Arial"/>
                <a:cs typeface="Arial"/>
                <a:sym typeface="Arial"/>
              </a:rPr>
              <a:t>!</a:t>
            </a:r>
          </a:p>
          <a:p>
            <a:pPr marL="0" marR="0" lvl="0" indent="0" algn="l" rtl="0">
              <a:lnSpc>
                <a:spcPct val="100000"/>
              </a:lnSpc>
              <a:spcBef>
                <a:spcPts val="0"/>
              </a:spcBef>
              <a:spcAft>
                <a:spcPts val="0"/>
              </a:spcAft>
              <a:buNone/>
            </a:pPr>
            <a:endParaRPr sz="1600" b="0" i="0" u="none" strike="noStrike" cap="none" baseline="0" dirty="0">
              <a:solidFill>
                <a:srgbClr val="A40046"/>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Forms to be Turned In</a:t>
            </a:r>
          </a:p>
        </p:txBody>
      </p:sp>
      <p:sp>
        <p:nvSpPr>
          <p:cNvPr id="378" name="Shape 37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National School Lunch Program Form</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Handbook Release Forms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accent6"/>
                </a:solidFill>
                <a:latin typeface="Arial"/>
                <a:ea typeface="Arial"/>
                <a:cs typeface="Arial"/>
                <a:sym typeface="Arial"/>
              </a:rPr>
              <a:t>Walking Permission Slip for 5</a:t>
            </a:r>
            <a:r>
              <a:rPr lang="en-US" sz="3200" b="0" i="0" u="none" strike="noStrike" cap="none" baseline="30000" dirty="0">
                <a:solidFill>
                  <a:schemeClr val="accent6"/>
                </a:solidFill>
                <a:latin typeface="Arial"/>
                <a:ea typeface="Arial"/>
                <a:cs typeface="Arial"/>
                <a:sym typeface="Arial"/>
              </a:rPr>
              <a:t>th</a:t>
            </a:r>
            <a:r>
              <a:rPr lang="en-US" sz="3200" b="0" i="0" u="none" strike="noStrike" cap="none" baseline="0" dirty="0">
                <a:solidFill>
                  <a:schemeClr val="accent6"/>
                </a:solidFill>
                <a:latin typeface="Arial"/>
                <a:ea typeface="Arial"/>
                <a:cs typeface="Arial"/>
                <a:sym typeface="Arial"/>
              </a:rPr>
              <a:t>-8</a:t>
            </a:r>
            <a:r>
              <a:rPr lang="en-US" sz="3200" b="0" i="0" u="none" strike="noStrike" cap="none" baseline="30000" dirty="0">
                <a:solidFill>
                  <a:schemeClr val="accent6"/>
                </a:solidFill>
                <a:latin typeface="Arial"/>
                <a:ea typeface="Arial"/>
                <a:cs typeface="Arial"/>
                <a:sym typeface="Arial"/>
              </a:rPr>
              <a:t>th</a:t>
            </a:r>
          </a:p>
          <a:p>
            <a:pPr marL="0" marR="0" lvl="0" indent="0" algn="l" rtl="0">
              <a:lnSpc>
                <a:spcPct val="100000"/>
              </a:lnSpc>
              <a:spcBef>
                <a:spcPts val="640"/>
              </a:spcBef>
              <a:spcAft>
                <a:spcPts val="0"/>
              </a:spcAft>
              <a:buNone/>
            </a:pPr>
            <a:endParaRPr sz="3200" baseline="30000" dirty="0">
              <a:solidFill>
                <a:schemeClr val="dk1"/>
              </a:solidFill>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82"/>
        <p:cNvGrpSpPr/>
        <p:nvPr/>
      </p:nvGrpSpPr>
      <p:grpSpPr>
        <a:xfrm>
          <a:off x="0" y="0"/>
          <a:ext cx="0" cy="0"/>
          <a:chOff x="0" y="0"/>
          <a:chExt cx="0" cy="0"/>
        </a:xfrm>
      </p:grpSpPr>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i="0" u="none" strike="noStrike" cap="none" baseline="0" dirty="0">
                <a:solidFill>
                  <a:schemeClr val="lt1"/>
                </a:solidFill>
                <a:latin typeface="Arial"/>
                <a:ea typeface="Arial"/>
                <a:cs typeface="Arial"/>
                <a:sym typeface="Arial"/>
              </a:rPr>
              <a:t>Birthday Lunch</a:t>
            </a:r>
          </a:p>
        </p:txBody>
      </p:sp>
      <p:sp>
        <p:nvSpPr>
          <p:cNvPr id="142" name="Shape 14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latin typeface="Arial"/>
                <a:ea typeface="Arial"/>
                <a:cs typeface="Arial"/>
                <a:sym typeface="Arial"/>
              </a:rPr>
              <a:t>Parents are welcome to have lunch with their children on their birthday.</a:t>
            </a:r>
          </a:p>
          <a:p>
            <a:pPr marL="400050" lvl="1" indent="0">
              <a:spcBef>
                <a:spcPts val="640"/>
              </a:spcBef>
              <a:buSzPct val="100000"/>
              <a:buNone/>
            </a:pPr>
            <a:r>
              <a:rPr lang="en-US" sz="2400" b="0" i="0" u="none" strike="noStrike" cap="none" baseline="0" dirty="0">
                <a:latin typeface="Arial"/>
                <a:ea typeface="Arial"/>
                <a:cs typeface="Arial"/>
                <a:sym typeface="Arial"/>
              </a:rPr>
              <a:t>Please note change</a:t>
            </a:r>
            <a:r>
              <a:rPr lang="en-US" sz="3200" b="0" i="0" u="none" strike="noStrike" cap="none" baseline="0" dirty="0">
                <a:latin typeface="Arial"/>
                <a:ea typeface="Arial"/>
                <a:cs typeface="Arial"/>
                <a:sym typeface="Arial"/>
              </a:rPr>
              <a:t>: </a:t>
            </a:r>
          </a:p>
          <a:p>
            <a:pPr lvl="2" indent="-342900">
              <a:spcBef>
                <a:spcPts val="640"/>
              </a:spcBef>
              <a:buSzPct val="100000"/>
            </a:pPr>
            <a:r>
              <a:rPr lang="en-US" sz="2400" b="0" i="0" u="none" strike="noStrike" cap="none" baseline="0" dirty="0">
                <a:latin typeface="Arial"/>
                <a:ea typeface="Arial"/>
                <a:cs typeface="Arial"/>
                <a:sym typeface="Arial"/>
              </a:rPr>
              <a:t>This year we ask that parent(s) sit with their children in our cafeteria or designated lunchroom.  </a:t>
            </a: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42875" y="381000"/>
            <a:ext cx="8772524" cy="1143000"/>
          </a:xfrm>
          <a:prstGeom prst="rect">
            <a:avLst/>
          </a:prstGeom>
          <a:noFill/>
          <a:ln>
            <a:noFill/>
          </a:ln>
        </p:spPr>
        <p:txBody>
          <a:bodyPr lIns="0" tIns="0" rIns="40625" bIns="0" anchor="ctr" anchorCtr="0">
            <a:noAutofit/>
          </a:bodyPr>
          <a:lstStyle/>
          <a:p>
            <a:pPr marL="39687" marR="0" lvl="0" indent="-1587" rtl="0">
              <a:lnSpc>
                <a:spcPct val="100000"/>
              </a:lnSpc>
              <a:spcBef>
                <a:spcPts val="0"/>
              </a:spcBef>
              <a:spcAft>
                <a:spcPts val="0"/>
              </a:spcAft>
              <a:buClr>
                <a:srgbClr val="F9BE00"/>
              </a:buClr>
              <a:buSzPct val="25000"/>
              <a:buFont typeface="Arial"/>
              <a:buNone/>
            </a:pPr>
            <a:r>
              <a:rPr lang="en-US" sz="2800" b="1" i="0" u="none" strike="noStrike" cap="none" baseline="0" dirty="0">
                <a:solidFill>
                  <a:srgbClr val="F9BE00"/>
                </a:solidFill>
                <a:latin typeface="Arial"/>
                <a:ea typeface="Arial"/>
                <a:cs typeface="Arial"/>
                <a:sym typeface="Arial"/>
              </a:rPr>
              <a:t>Parent information about  </a:t>
            </a:r>
            <a:r>
              <a:rPr lang="en-US" sz="2800" b="1" i="0" u="none" strike="noStrike" cap="none" baseline="0" dirty="0">
                <a:solidFill>
                  <a:schemeClr val="dk1"/>
                </a:solidFill>
                <a:latin typeface="Arial"/>
                <a:ea typeface="Arial"/>
                <a:cs typeface="Arial"/>
                <a:sym typeface="Arial"/>
              </a:rPr>
              <a:t>ASU Prep </a:t>
            </a:r>
            <a:r>
              <a:rPr lang="en-US" sz="2800" b="1" dirty="0">
                <a:solidFill>
                  <a:schemeClr val="dk1"/>
                </a:solidFill>
              </a:rPr>
              <a:t>STEM, PK-8</a:t>
            </a:r>
            <a:endParaRPr lang="en-US" sz="2800" b="1" i="0" u="none" strike="noStrike" cap="none" baseline="0" dirty="0">
              <a:solidFill>
                <a:schemeClr val="dk1"/>
              </a:solidFill>
              <a:latin typeface="Arial"/>
              <a:ea typeface="Arial"/>
              <a:cs typeface="Arial"/>
              <a:sym typeface="Arial"/>
            </a:endParaRPr>
          </a:p>
        </p:txBody>
      </p:sp>
      <p:sp>
        <p:nvSpPr>
          <p:cNvPr id="149" name="Shape 149"/>
          <p:cNvSpPr txBox="1"/>
          <p:nvPr/>
        </p:nvSpPr>
        <p:spPr>
          <a:xfrm>
            <a:off x="142875" y="1676400"/>
            <a:ext cx="3819524" cy="3743018"/>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2000" b="1" i="0" u="sng" strike="noStrike" cap="none" baseline="0" dirty="0">
                <a:solidFill>
                  <a:srgbClr val="A40046"/>
                </a:solidFill>
                <a:latin typeface="Arial"/>
                <a:ea typeface="Arial"/>
                <a:cs typeface="Arial"/>
                <a:sym typeface="Arial"/>
              </a:rPr>
              <a:t>Uniforms</a:t>
            </a:r>
          </a:p>
          <a:p>
            <a:pPr marL="0" marR="0" lvl="0" indent="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Maroon Shirt</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collared shirt (any retail store!)</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ASU Prep optional</a:t>
            </a:r>
          </a:p>
          <a:p>
            <a:pPr marL="742950" marR="0" lvl="1" indent="-158750" algn="l" rtl="0">
              <a:lnSpc>
                <a:spcPct val="100000"/>
              </a:lnSpc>
              <a:spcBef>
                <a:spcPts val="0"/>
              </a:spcBef>
              <a:spcAft>
                <a:spcPts val="0"/>
              </a:spcAft>
              <a:buClr>
                <a:schemeClr val="dk1"/>
              </a:buClr>
              <a:buFont typeface="Arial"/>
              <a:buNone/>
            </a:pPr>
            <a:endParaRPr sz="2000" b="1" i="0" u="none" strike="noStrike" cap="none" baseline="0" dirty="0">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Beige Bottom</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Shorts (no cargo style)</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Pants</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err="1">
                <a:latin typeface="Arial"/>
                <a:ea typeface="Arial"/>
                <a:cs typeface="Arial"/>
                <a:sym typeface="Arial"/>
              </a:rPr>
              <a:t>Skorts</a:t>
            </a:r>
            <a:r>
              <a:rPr lang="en-US" sz="2000" b="0" i="0" u="none" strike="noStrike" cap="none" baseline="0" dirty="0">
                <a:latin typeface="Arial"/>
                <a:ea typeface="Arial"/>
                <a:cs typeface="Arial"/>
                <a:sym typeface="Arial"/>
              </a:rPr>
              <a:t> (girls)</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Skirts   </a:t>
            </a:r>
          </a:p>
          <a:p>
            <a:pPr marL="0" marR="0" lvl="0" indent="0" algn="l" rtl="0">
              <a:lnSpc>
                <a:spcPct val="100000"/>
              </a:lnSpc>
              <a:spcBef>
                <a:spcPts val="0"/>
              </a:spcBef>
              <a:spcAft>
                <a:spcPts val="0"/>
              </a:spcAft>
              <a:buNone/>
            </a:pPr>
            <a:endParaRPr sz="2000" b="0" i="0" u="none" strike="noStrike" cap="none" baseline="0" dirty="0">
              <a:solidFill>
                <a:srgbClr val="A40046"/>
              </a:solidFill>
              <a:latin typeface="Arial"/>
              <a:ea typeface="Arial"/>
              <a:cs typeface="Arial"/>
              <a:sym typeface="Arial"/>
            </a:endParaRPr>
          </a:p>
        </p:txBody>
      </p:sp>
      <p:sp>
        <p:nvSpPr>
          <p:cNvPr id="150" name="Shape 150"/>
          <p:cNvSpPr txBox="1"/>
          <p:nvPr/>
        </p:nvSpPr>
        <p:spPr>
          <a:xfrm>
            <a:off x="3137647" y="4209203"/>
            <a:ext cx="3197412" cy="2443267"/>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2000" b="1" i="0" u="sng" strike="noStrike" cap="none" baseline="0" dirty="0">
                <a:solidFill>
                  <a:srgbClr val="A40046"/>
                </a:solidFill>
                <a:latin typeface="Arial"/>
                <a:ea typeface="Arial"/>
                <a:cs typeface="Arial"/>
                <a:sym typeface="Arial"/>
              </a:rPr>
              <a:t>Volunteer Hours</a:t>
            </a:r>
            <a:endParaRPr sz="2000" b="0" i="0" u="none" strike="noStrike" cap="none" baseline="0" dirty="0">
              <a:solidFill>
                <a:srgbClr val="A40046"/>
              </a:solidFill>
              <a:latin typeface="Arial"/>
              <a:ea typeface="Arial"/>
              <a:cs typeface="Arial"/>
              <a:sym typeface="Arial"/>
            </a:endParaRPr>
          </a:p>
          <a:p>
            <a:pPr marL="0" marR="0" lvl="0" indent="0" algn="l" rtl="0">
              <a:lnSpc>
                <a:spcPct val="100000"/>
              </a:lnSpc>
              <a:spcBef>
                <a:spcPts val="0"/>
              </a:spcBef>
              <a:spcAft>
                <a:spcPts val="0"/>
              </a:spcAft>
              <a:buClr>
                <a:srgbClr val="A40046"/>
              </a:buClr>
              <a:buSzPct val="100000"/>
              <a:buFont typeface="Arial"/>
              <a:buChar char="-"/>
            </a:pPr>
            <a:r>
              <a:rPr lang="en-US" sz="2000" dirty="0"/>
              <a:t>Encouraged but NOT mandatory</a:t>
            </a:r>
            <a:endParaRPr lang="en-US" sz="2000" b="0" i="0" u="none" strike="noStrike" cap="none" baseline="0" dirty="0">
              <a:latin typeface="Arial"/>
              <a:ea typeface="Arial"/>
              <a:cs typeface="Arial"/>
              <a:sym typeface="Arial"/>
            </a:endParaRP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30 hours</a:t>
            </a:r>
          </a:p>
          <a:p>
            <a:pPr marL="742950" marR="0" lvl="1" indent="-285750" algn="l" rtl="0">
              <a:lnSpc>
                <a:spcPct val="100000"/>
              </a:lnSpc>
              <a:spcBef>
                <a:spcPts val="0"/>
              </a:spcBef>
              <a:spcAft>
                <a:spcPts val="0"/>
              </a:spcAft>
              <a:buClr>
                <a:srgbClr val="A40046"/>
              </a:buClr>
              <a:buSzPct val="25000"/>
              <a:buFont typeface="Arial"/>
              <a:buNone/>
            </a:pPr>
            <a:r>
              <a:rPr lang="en-US" sz="2000" b="0" i="0" u="none" strike="noStrike" cap="none" baseline="0" dirty="0">
                <a:latin typeface="Arial"/>
                <a:ea typeface="Arial"/>
                <a:cs typeface="Arial"/>
                <a:sym typeface="Arial"/>
              </a:rPr>
              <a:t>-  Automatically tracked through front office sign-in</a:t>
            </a:r>
          </a:p>
          <a:p>
            <a:pPr marL="0" marR="0" lvl="0" indent="0" algn="l" rtl="0">
              <a:lnSpc>
                <a:spcPct val="100000"/>
              </a:lnSpc>
              <a:spcBef>
                <a:spcPts val="0"/>
              </a:spcBef>
              <a:spcAft>
                <a:spcPts val="0"/>
              </a:spcAft>
              <a:buNone/>
            </a:pPr>
            <a:endParaRPr sz="2000" b="0" i="0" u="none" strike="noStrike" cap="none" baseline="0" dirty="0">
              <a:solidFill>
                <a:srgbClr val="A40046"/>
              </a:solidFill>
              <a:latin typeface="Arial"/>
              <a:ea typeface="Arial"/>
              <a:cs typeface="Arial"/>
              <a:sym typeface="Arial"/>
            </a:endParaRPr>
          </a:p>
        </p:txBody>
      </p:sp>
      <p:sp>
        <p:nvSpPr>
          <p:cNvPr id="151" name="Shape 151"/>
          <p:cNvSpPr txBox="1"/>
          <p:nvPr/>
        </p:nvSpPr>
        <p:spPr>
          <a:xfrm>
            <a:off x="5943600" y="1676400"/>
            <a:ext cx="2971799" cy="3140074"/>
          </a:xfrm>
          <a:prstGeom prst="rect">
            <a:avLst/>
          </a:prstGeom>
          <a:solidFill>
            <a:schemeClr val="lt1"/>
          </a:solidFill>
          <a:ln w="25400" cap="flat" cmpd="sng">
            <a:solidFill>
              <a:srgbClr val="ADA192"/>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A40046"/>
              </a:buClr>
              <a:buSzPct val="25000"/>
              <a:buFont typeface="Arial"/>
              <a:buNone/>
            </a:pPr>
            <a:r>
              <a:rPr lang="en-US" sz="2000" b="1" i="0" u="sng" strike="noStrike" cap="none" baseline="0" dirty="0">
                <a:solidFill>
                  <a:srgbClr val="A40046"/>
                </a:solidFill>
                <a:latin typeface="Arial"/>
                <a:ea typeface="Arial"/>
                <a:cs typeface="Arial"/>
                <a:sym typeface="Arial"/>
              </a:rPr>
              <a:t>Parent Communication</a:t>
            </a: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latin typeface="Arial"/>
                <a:ea typeface="Arial"/>
                <a:cs typeface="Arial"/>
                <a:sym typeface="Arial"/>
              </a:rPr>
              <a:t>Teacher websites </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updated weekly</a:t>
            </a: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latin typeface="Arial"/>
                <a:ea typeface="Arial"/>
                <a:cs typeface="Arial"/>
                <a:sym typeface="Arial"/>
              </a:rPr>
              <a:t>Emails from: </a:t>
            </a:r>
          </a:p>
          <a:p>
            <a:pPr marL="742950" marR="0" lvl="1" indent="-285750" algn="l" rtl="0">
              <a:lnSpc>
                <a:spcPct val="100000"/>
              </a:lnSpc>
              <a:spcBef>
                <a:spcPts val="0"/>
              </a:spcBef>
              <a:spcAft>
                <a:spcPts val="0"/>
              </a:spcAft>
              <a:buClr>
                <a:srgbClr val="A40046"/>
              </a:buClr>
              <a:buSzPct val="100000"/>
              <a:buFont typeface="Arial"/>
              <a:buChar char="-"/>
            </a:pPr>
            <a:r>
              <a:rPr lang="en-US" sz="2000" dirty="0"/>
              <a:t>G</a:t>
            </a:r>
            <a:r>
              <a:rPr lang="en-US" sz="2000" b="0" i="0" u="none" strike="noStrike" cap="none" baseline="0" dirty="0">
                <a:latin typeface="Arial"/>
                <a:ea typeface="Arial"/>
                <a:cs typeface="Arial"/>
                <a:sym typeface="Arial"/>
              </a:rPr>
              <a:t>rade-level</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Front office</a:t>
            </a:r>
          </a:p>
          <a:p>
            <a:pPr marL="0" marR="0" lvl="0" indent="0" algn="l" rtl="0">
              <a:lnSpc>
                <a:spcPct val="100000"/>
              </a:lnSpc>
              <a:spcBef>
                <a:spcPts val="0"/>
              </a:spcBef>
              <a:spcAft>
                <a:spcPts val="0"/>
              </a:spcAft>
              <a:buClr>
                <a:srgbClr val="A40046"/>
              </a:buClr>
              <a:buSzPct val="100000"/>
              <a:buFont typeface="Arial"/>
              <a:buChar char="-"/>
            </a:pPr>
            <a:r>
              <a:rPr lang="en-US" sz="2000" b="1" i="0" u="none" strike="noStrike" cap="none" baseline="0" dirty="0">
                <a:latin typeface="Arial"/>
                <a:ea typeface="Arial"/>
                <a:cs typeface="Arial"/>
                <a:sym typeface="Arial"/>
              </a:rPr>
              <a:t>School Newsletter</a:t>
            </a:r>
          </a:p>
          <a:p>
            <a:pPr marL="742950" marR="0" lvl="1" indent="-285750" algn="l" rtl="0">
              <a:lnSpc>
                <a:spcPct val="100000"/>
              </a:lnSpc>
              <a:spcBef>
                <a:spcPts val="0"/>
              </a:spcBef>
              <a:spcAft>
                <a:spcPts val="0"/>
              </a:spcAft>
              <a:buClr>
                <a:srgbClr val="A40046"/>
              </a:buClr>
              <a:buSzPct val="100000"/>
              <a:buFont typeface="Arial"/>
              <a:buChar char="-"/>
            </a:pPr>
            <a:r>
              <a:rPr lang="en-US" sz="2000" b="0" i="0" u="none" strike="noStrike" cap="none" baseline="0" dirty="0">
                <a:latin typeface="Arial"/>
                <a:ea typeface="Arial"/>
                <a:cs typeface="Arial"/>
                <a:sym typeface="Arial"/>
              </a:rPr>
              <a:t>weekly via email</a:t>
            </a:r>
          </a:p>
          <a:p>
            <a:pPr marL="0" marR="0" lvl="0" indent="0" algn="l" rtl="0">
              <a:lnSpc>
                <a:spcPct val="100000"/>
              </a:lnSpc>
              <a:spcBef>
                <a:spcPts val="0"/>
              </a:spcBef>
              <a:spcAft>
                <a:spcPts val="0"/>
              </a:spcAft>
              <a:buNone/>
            </a:pPr>
            <a:endParaRPr sz="2000" b="0" i="0" u="none" strike="noStrike" cap="none" baseline="0" dirty="0">
              <a:solidFill>
                <a:srgbClr val="A40046"/>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dirty="0">
                <a:solidFill>
                  <a:schemeClr val="lt1"/>
                </a:solidFill>
              </a:rPr>
              <a:t>Parent Communication</a:t>
            </a:r>
            <a:endParaRPr lang="en-US" sz="3600" b="1" i="0" u="none" strike="noStrike" cap="none" baseline="0" dirty="0">
              <a:solidFill>
                <a:schemeClr val="lt1"/>
              </a:solidFill>
              <a:latin typeface="Arial"/>
              <a:ea typeface="Arial"/>
              <a:cs typeface="Arial"/>
              <a:sym typeface="Arial"/>
            </a:endParaRPr>
          </a:p>
        </p:txBody>
      </p:sp>
      <p:sp>
        <p:nvSpPr>
          <p:cNvPr id="142" name="Shape 14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ctr" rtl="0">
              <a:lnSpc>
                <a:spcPct val="100000"/>
              </a:lnSpc>
              <a:spcBef>
                <a:spcPts val="640"/>
              </a:spcBef>
              <a:spcAft>
                <a:spcPts val="0"/>
              </a:spcAft>
              <a:buClr>
                <a:schemeClr val="dk1"/>
              </a:buClr>
              <a:buFont typeface="Arial"/>
              <a:buNone/>
            </a:pPr>
            <a:r>
              <a:rPr lang="en-US" sz="3200" dirty="0">
                <a:solidFill>
                  <a:schemeClr val="accent6"/>
                </a:solidFill>
              </a:rPr>
              <a:t>		</a:t>
            </a:r>
            <a:r>
              <a:rPr lang="en-US" sz="3200" b="1" dirty="0">
                <a:solidFill>
                  <a:schemeClr val="accent6"/>
                </a:solidFill>
              </a:rPr>
              <a:t>School Messenger</a:t>
            </a:r>
          </a:p>
          <a:p>
            <a:r>
              <a:rPr lang="en-US" sz="3200" dirty="0">
                <a:solidFill>
                  <a:schemeClr val="accent6"/>
                </a:solidFill>
              </a:rPr>
              <a:t>	</a:t>
            </a:r>
            <a:r>
              <a:rPr lang="en-US" sz="3200" dirty="0" err="1">
                <a:solidFill>
                  <a:schemeClr val="accent6"/>
                </a:solidFill>
              </a:rPr>
              <a:t>Opt</a:t>
            </a:r>
            <a:r>
              <a:rPr lang="en-US" sz="3200" dirty="0">
                <a:solidFill>
                  <a:schemeClr val="accent6"/>
                </a:solidFill>
              </a:rPr>
              <a:t>- In from your mobile phone now!</a:t>
            </a:r>
          </a:p>
          <a:p>
            <a:pPr marL="203200" indent="0">
              <a:buNone/>
            </a:pPr>
            <a:r>
              <a:rPr lang="en-US" sz="3200" dirty="0">
                <a:solidFill>
                  <a:schemeClr val="accent6"/>
                </a:solidFill>
              </a:rPr>
              <a:t>	Send ”Y” or “Yes”</a:t>
            </a:r>
          </a:p>
          <a:p>
            <a:pPr marL="203200" indent="0">
              <a:buNone/>
            </a:pPr>
            <a:r>
              <a:rPr lang="en-US" sz="3200" dirty="0">
                <a:solidFill>
                  <a:schemeClr val="accent6"/>
                </a:solidFill>
              </a:rPr>
              <a:t>	to </a:t>
            </a:r>
            <a:r>
              <a:rPr lang="en-US" sz="4000" b="1" dirty="0">
                <a:solidFill>
                  <a:schemeClr val="accent6"/>
                </a:solidFill>
              </a:rPr>
              <a:t>67587</a:t>
            </a:r>
          </a:p>
          <a:p>
            <a:pPr marL="203200" indent="0">
              <a:buNone/>
            </a:pPr>
            <a:endParaRPr lang="en-US" sz="3200" dirty="0">
              <a:solidFill>
                <a:schemeClr val="accent6"/>
              </a:solidFill>
            </a:endParaRPr>
          </a:p>
          <a:p>
            <a:pPr marL="203200" indent="0">
              <a:buNone/>
            </a:pPr>
            <a:r>
              <a:rPr lang="en-US" sz="3200" dirty="0">
                <a:solidFill>
                  <a:schemeClr val="accent6"/>
                </a:solidFill>
              </a:rPr>
              <a:t>* Our goal is 100% family participation! </a:t>
            </a:r>
            <a:endParaRPr sz="3200" b="0" i="0" u="none" strike="noStrike" cap="none" baseline="0" dirty="0">
              <a:solidFill>
                <a:schemeClr val="accent6"/>
              </a:solidFill>
              <a:sym typeface="Arial"/>
            </a:endParaRPr>
          </a:p>
          <a:p>
            <a:pPr marL="0" marR="0" lvl="0" indent="0" algn="l" rtl="0">
              <a:spcBef>
                <a:spcPts val="0"/>
              </a:spcBef>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555509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1" i="0" u="none" strike="noStrike" cap="none" baseline="0">
                <a:solidFill>
                  <a:schemeClr val="lt1"/>
                </a:solidFill>
                <a:latin typeface="Arial"/>
                <a:ea typeface="Arial"/>
                <a:cs typeface="Arial"/>
                <a:sym typeface="Arial"/>
              </a:rPr>
              <a:t>Dress Code</a:t>
            </a:r>
          </a:p>
        </p:txBody>
      </p:sp>
      <p:sp>
        <p:nvSpPr>
          <p:cNvPr id="158" name="Shape 158"/>
          <p:cNvSpPr txBox="1">
            <a:spLocks noGrp="1"/>
          </p:cNvSpPr>
          <p:nvPr>
            <p:ph type="body" idx="1"/>
          </p:nvPr>
        </p:nvSpPr>
        <p:spPr>
          <a:xfrm>
            <a:off x="457200" y="1981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1" i="0" u="none" strike="noStrike" cap="none" baseline="0" dirty="0">
                <a:solidFill>
                  <a:schemeClr val="dk1"/>
                </a:solidFill>
                <a:latin typeface="Arial"/>
                <a:ea typeface="Arial"/>
                <a:cs typeface="Arial"/>
                <a:sym typeface="Arial"/>
              </a:rPr>
              <a:t>Preschool - Grade Eight</a:t>
            </a:r>
            <a:r>
              <a:rPr lang="en-US" sz="2800" b="0" i="0" u="none" strike="noStrike" cap="none" baseline="0" dirty="0">
                <a:solidFill>
                  <a:schemeClr val="dk1"/>
                </a:solidFill>
                <a:latin typeface="Arial"/>
                <a:ea typeface="Arial"/>
                <a:cs typeface="Arial"/>
                <a:sym typeface="Arial"/>
              </a:rPr>
              <a:t>:</a:t>
            </a:r>
          </a:p>
          <a:p>
            <a:pPr marL="342900" marR="0" lvl="0" indent="-19050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The school uniform is a maroon polo top and khaki bottoms. </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accent6"/>
                </a:solidFill>
                <a:latin typeface="Arial"/>
                <a:ea typeface="Arial"/>
                <a:cs typeface="Arial"/>
                <a:sym typeface="Arial"/>
              </a:rPr>
              <a:t>On ASU Spirit Fridays, students may choose to wear the school uniform, a gold polo or any ASU T-shirt and khaki bottoms. </a:t>
            </a:r>
          </a:p>
          <a:p>
            <a:pPr marL="742950" marR="0" lvl="1" indent="-2857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742950" marR="0" lvl="1" indent="-107950" algn="l" rtl="0">
              <a:lnSpc>
                <a:spcPct val="100000"/>
              </a:lnSpc>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2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Default Design">
  <a:themeElements>
    <a:clrScheme name="ASU">
      <a:dk1>
        <a:srgbClr val="A40046"/>
      </a:dk1>
      <a:lt1>
        <a:srgbClr val="FFC425"/>
      </a:lt1>
      <a:dk2>
        <a:srgbClr val="69676D"/>
      </a:dk2>
      <a:lt2>
        <a:srgbClr val="C9C2D1"/>
      </a:lt2>
      <a:accent1>
        <a:srgbClr val="5D9732"/>
      </a:accent1>
      <a:accent2>
        <a:srgbClr val="0096D7"/>
      </a:accent2>
      <a:accent3>
        <a:srgbClr val="F9A351"/>
      </a:accent3>
      <a:accent4>
        <a:srgbClr val="ADA192"/>
      </a:accent4>
      <a:accent5>
        <a:srgbClr val="FFFFFF"/>
      </a:accent5>
      <a:accent6>
        <a:srgbClr val="000000"/>
      </a:accent6>
      <a:hlink>
        <a:srgbClr val="FFC425"/>
      </a:hlink>
      <a:folHlink>
        <a:srgbClr val="0096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ASU">
      <a:dk1>
        <a:srgbClr val="A40046"/>
      </a:dk1>
      <a:lt1>
        <a:srgbClr val="FFC425"/>
      </a:lt1>
      <a:dk2>
        <a:srgbClr val="69676D"/>
      </a:dk2>
      <a:lt2>
        <a:srgbClr val="C9C2D1"/>
      </a:lt2>
      <a:accent1>
        <a:srgbClr val="5D9732"/>
      </a:accent1>
      <a:accent2>
        <a:srgbClr val="0096D7"/>
      </a:accent2>
      <a:accent3>
        <a:srgbClr val="F9A351"/>
      </a:accent3>
      <a:accent4>
        <a:srgbClr val="ADA192"/>
      </a:accent4>
      <a:accent5>
        <a:srgbClr val="FFFFFF"/>
      </a:accent5>
      <a:accent6>
        <a:srgbClr val="000000"/>
      </a:accent6>
      <a:hlink>
        <a:srgbClr val="FFC425"/>
      </a:hlink>
      <a:folHlink>
        <a:srgbClr val="0096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ASU">
      <a:dk1>
        <a:srgbClr val="A40046"/>
      </a:dk1>
      <a:lt1>
        <a:srgbClr val="FFC425"/>
      </a:lt1>
      <a:dk2>
        <a:srgbClr val="69676D"/>
      </a:dk2>
      <a:lt2>
        <a:srgbClr val="C9C2D1"/>
      </a:lt2>
      <a:accent1>
        <a:srgbClr val="5D9732"/>
      </a:accent1>
      <a:accent2>
        <a:srgbClr val="0096D7"/>
      </a:accent2>
      <a:accent3>
        <a:srgbClr val="F9A351"/>
      </a:accent3>
      <a:accent4>
        <a:srgbClr val="ADA192"/>
      </a:accent4>
      <a:accent5>
        <a:srgbClr val="FFFFFF"/>
      </a:accent5>
      <a:accent6>
        <a:srgbClr val="000000"/>
      </a:accent6>
      <a:hlink>
        <a:srgbClr val="FFC425"/>
      </a:hlink>
      <a:folHlink>
        <a:srgbClr val="0096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2753</Words>
  <Application>Microsoft Macintosh PowerPoint</Application>
  <PresentationFormat>On-screen Show (4:3)</PresentationFormat>
  <Paragraphs>467</Paragraphs>
  <Slides>51</Slides>
  <Notes>50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51</vt:i4>
      </vt:variant>
    </vt:vector>
  </HeadingPairs>
  <TitlesOfParts>
    <vt:vector size="62" baseType="lpstr">
      <vt:lpstr>ＭＳ Ｐゴシック</vt:lpstr>
      <vt:lpstr>Arial</vt:lpstr>
      <vt:lpstr>Calibri</vt:lpstr>
      <vt:lpstr>Comic Sans MS</vt:lpstr>
      <vt:lpstr>Georgia</vt:lpstr>
      <vt:lpstr>Short Stack</vt:lpstr>
      <vt:lpstr>Default Design</vt:lpstr>
      <vt:lpstr>1_Default Design</vt:lpstr>
      <vt:lpstr>2_Default Design</vt:lpstr>
      <vt:lpstr>2_Office Theme</vt:lpstr>
      <vt:lpstr>13_Office Theme</vt:lpstr>
      <vt:lpstr>PowerPoint Presentation</vt:lpstr>
      <vt:lpstr>Mission</vt:lpstr>
      <vt:lpstr>Administration</vt:lpstr>
      <vt:lpstr>Curriculum Night</vt:lpstr>
      <vt:lpstr>Parent information about  ASU Prep STEM, PK-8 </vt:lpstr>
      <vt:lpstr>Birthday Lunch</vt:lpstr>
      <vt:lpstr>Parent information about  ASU Prep STEM, PK-8</vt:lpstr>
      <vt:lpstr>Parent Communication</vt:lpstr>
      <vt:lpstr>Dress Code</vt:lpstr>
      <vt:lpstr>Dress Code</vt:lpstr>
      <vt:lpstr>Dress Code</vt:lpstr>
      <vt:lpstr>Dress Code</vt:lpstr>
      <vt:lpstr>Dress Code</vt:lpstr>
      <vt:lpstr>Dress Code</vt:lpstr>
      <vt:lpstr>Drop-off / Pick-up Procedure</vt:lpstr>
      <vt:lpstr>Drop-off / Pick-up Procedure</vt:lpstr>
      <vt:lpstr>PowerPoint Presentation</vt:lpstr>
      <vt:lpstr>Important! </vt:lpstr>
      <vt:lpstr>Drop-off / Pick-up Procedure</vt:lpstr>
      <vt:lpstr>Drop-off / Pick-up Procedure</vt:lpstr>
      <vt:lpstr>Discipline</vt:lpstr>
      <vt:lpstr>Discipline K – 5</vt:lpstr>
      <vt:lpstr>Discipline 6 – 8</vt:lpstr>
      <vt:lpstr>Zero tolerance for Bullying</vt:lpstr>
      <vt:lpstr>ASU Prep’s Anti-Bullying</vt:lpstr>
      <vt:lpstr>Olweus Think Sheet </vt:lpstr>
      <vt:lpstr>Character Education Program</vt:lpstr>
      <vt:lpstr> ILP Parent-Teacher Conferences </vt:lpstr>
      <vt:lpstr>K-4 Specials </vt:lpstr>
      <vt:lpstr>PowerPoint Presentation</vt:lpstr>
      <vt:lpstr>PowerPoint Presentation</vt:lpstr>
      <vt:lpstr>PowerPoint Presentation</vt:lpstr>
      <vt:lpstr>PowerPoint Presentation</vt:lpstr>
      <vt:lpstr>PowerPoint Presentation</vt:lpstr>
      <vt:lpstr>5-8 Specials</vt:lpstr>
      <vt:lpstr>5th STEM           Mrs. Obert </vt:lpstr>
      <vt:lpstr>5-8 Grade Music</vt:lpstr>
      <vt:lpstr>PowerPoint Presentation</vt:lpstr>
      <vt:lpstr>PowerPoint Presentation</vt:lpstr>
      <vt:lpstr>From our Health Office</vt:lpstr>
      <vt:lpstr>From our Health Office</vt:lpstr>
      <vt:lpstr>From our Front Office</vt:lpstr>
      <vt:lpstr>PowerPoint Presentation</vt:lpstr>
      <vt:lpstr>Ho</vt:lpstr>
      <vt:lpstr>Ho</vt:lpstr>
      <vt:lpstr>Add Your Summer Photos to Our padlet page</vt:lpstr>
      <vt:lpstr>Family Resource Fair</vt:lpstr>
      <vt:lpstr>Family Resource Fair</vt:lpstr>
      <vt:lpstr>Family Resource Fair</vt:lpstr>
      <vt:lpstr>Forms to be Turned In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Claudia Mendoza</cp:lastModifiedBy>
  <cp:revision>73</cp:revision>
  <dcterms:modified xsi:type="dcterms:W3CDTF">2018-07-25T14:58:57Z</dcterms:modified>
</cp:coreProperties>
</file>